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8.xml" ContentType="application/vnd.openxmlformats-officedocument.presentationml.tags+xml"/>
  <Override PartName="/ppt/notesSlides/notesSlide43.xml" ContentType="application/vnd.openxmlformats-officedocument.presentationml.notesSlide+xml"/>
  <Override PartName="/ppt/tags/tag9.xml" ContentType="application/vnd.openxmlformats-officedocument.presentationml.tags+xml"/>
  <Override PartName="/ppt/notesSlides/notesSlide44.xml" ContentType="application/vnd.openxmlformats-officedocument.presentationml.notesSlide+xml"/>
  <Override PartName="/ppt/tags/tag1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1.xml" ContentType="application/vnd.openxmlformats-officedocument.presentationml.tags+xml"/>
  <Override PartName="/ppt/notesSlides/notesSlide4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8.xml" ContentType="application/vnd.openxmlformats-officedocument.presentationml.notesSlide+xml"/>
  <Override PartName="/ppt/tags/tag12.xml" ContentType="application/vnd.openxmlformats-officedocument.presentationml.tags+xml"/>
  <Override PartName="/ppt/notesSlides/notesSlide49.xml" ContentType="application/vnd.openxmlformats-officedocument.presentationml.notesSlide+xml"/>
  <Override PartName="/ppt/comments/modernComment_185_2BFBCE14.xml" ContentType="application/vnd.ms-powerpoint.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omments/modernComment_18E_AD065721.xml" ContentType="application/vnd.ms-powerpoint.comment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4.xml" ContentType="application/vnd.openxmlformats-officedocument.presentationml.tags+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handoutMasterIdLst>
    <p:handoutMasterId r:id="rId87"/>
  </p:handoutMasterIdLst>
  <p:sldIdLst>
    <p:sldId id="260" r:id="rId2"/>
    <p:sldId id="258" r:id="rId3"/>
    <p:sldId id="259" r:id="rId4"/>
    <p:sldId id="261" r:id="rId5"/>
    <p:sldId id="300" r:id="rId6"/>
    <p:sldId id="317" r:id="rId7"/>
    <p:sldId id="263" r:id="rId8"/>
    <p:sldId id="287" r:id="rId9"/>
    <p:sldId id="318" r:id="rId10"/>
    <p:sldId id="273" r:id="rId11"/>
    <p:sldId id="266" r:id="rId12"/>
    <p:sldId id="292" r:id="rId13"/>
    <p:sldId id="323" r:id="rId14"/>
    <p:sldId id="327" r:id="rId15"/>
    <p:sldId id="328" r:id="rId16"/>
    <p:sldId id="272" r:id="rId17"/>
    <p:sldId id="311" r:id="rId18"/>
    <p:sldId id="312" r:id="rId19"/>
    <p:sldId id="313" r:id="rId20"/>
    <p:sldId id="314" r:id="rId21"/>
    <p:sldId id="315" r:id="rId22"/>
    <p:sldId id="267" r:id="rId23"/>
    <p:sldId id="306" r:id="rId24"/>
    <p:sldId id="307" r:id="rId25"/>
    <p:sldId id="308" r:id="rId26"/>
    <p:sldId id="309" r:id="rId27"/>
    <p:sldId id="310" r:id="rId28"/>
    <p:sldId id="305" r:id="rId29"/>
    <p:sldId id="322" r:id="rId30"/>
    <p:sldId id="320" r:id="rId31"/>
    <p:sldId id="275" r:id="rId32"/>
    <p:sldId id="377" r:id="rId33"/>
    <p:sldId id="279" r:id="rId34"/>
    <p:sldId id="280" r:id="rId35"/>
    <p:sldId id="274" r:id="rId36"/>
    <p:sldId id="380" r:id="rId37"/>
    <p:sldId id="381" r:id="rId38"/>
    <p:sldId id="379" r:id="rId39"/>
    <p:sldId id="378" r:id="rId40"/>
    <p:sldId id="282" r:id="rId41"/>
    <p:sldId id="283" r:id="rId42"/>
    <p:sldId id="382" r:id="rId43"/>
    <p:sldId id="333" r:id="rId44"/>
    <p:sldId id="269" r:id="rId45"/>
    <p:sldId id="383" r:id="rId46"/>
    <p:sldId id="284" r:id="rId47"/>
    <p:sldId id="304" r:id="rId48"/>
    <p:sldId id="334" r:id="rId49"/>
    <p:sldId id="288" r:id="rId50"/>
    <p:sldId id="384" r:id="rId51"/>
    <p:sldId id="295" r:id="rId52"/>
    <p:sldId id="402" r:id="rId53"/>
    <p:sldId id="296" r:id="rId54"/>
    <p:sldId id="319" r:id="rId55"/>
    <p:sldId id="332" r:id="rId56"/>
    <p:sldId id="336" r:id="rId57"/>
    <p:sldId id="415" r:id="rId58"/>
    <p:sldId id="409" r:id="rId59"/>
    <p:sldId id="316" r:id="rId60"/>
    <p:sldId id="374" r:id="rId61"/>
    <p:sldId id="389" r:id="rId62"/>
    <p:sldId id="386" r:id="rId63"/>
    <p:sldId id="408" r:id="rId64"/>
    <p:sldId id="410" r:id="rId65"/>
    <p:sldId id="411" r:id="rId66"/>
    <p:sldId id="391" r:id="rId67"/>
    <p:sldId id="372" r:id="rId68"/>
    <p:sldId id="278" r:id="rId69"/>
    <p:sldId id="407" r:id="rId70"/>
    <p:sldId id="413" r:id="rId71"/>
    <p:sldId id="412" r:id="rId72"/>
    <p:sldId id="406" r:id="rId73"/>
    <p:sldId id="401" r:id="rId74"/>
    <p:sldId id="395" r:id="rId75"/>
    <p:sldId id="403" r:id="rId76"/>
    <p:sldId id="404" r:id="rId77"/>
    <p:sldId id="398" r:id="rId78"/>
    <p:sldId id="289" r:id="rId79"/>
    <p:sldId id="297" r:id="rId80"/>
    <p:sldId id="416" r:id="rId81"/>
    <p:sldId id="291" r:id="rId82"/>
    <p:sldId id="290" r:id="rId83"/>
    <p:sldId id="301" r:id="rId84"/>
    <p:sldId id="298"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B673ED-1B93-40F0-B96C-8D4BA5BCC7AD}">
          <p14:sldIdLst>
            <p14:sldId id="260"/>
            <p14:sldId id="258"/>
            <p14:sldId id="259"/>
          </p14:sldIdLst>
        </p14:section>
        <p14:section name="Startup Theory" id="{16D6B1E6-EB01-4A4F-A704-C88EEA88C810}">
          <p14:sldIdLst>
            <p14:sldId id="261"/>
            <p14:sldId id="300"/>
            <p14:sldId id="317"/>
            <p14:sldId id="263"/>
            <p14:sldId id="287"/>
            <p14:sldId id="318"/>
            <p14:sldId id="273"/>
            <p14:sldId id="266"/>
            <p14:sldId id="292"/>
            <p14:sldId id="323"/>
            <p14:sldId id="327"/>
            <p14:sldId id="328"/>
            <p14:sldId id="272"/>
            <p14:sldId id="311"/>
            <p14:sldId id="312"/>
            <p14:sldId id="313"/>
            <p14:sldId id="314"/>
            <p14:sldId id="315"/>
            <p14:sldId id="267"/>
            <p14:sldId id="306"/>
            <p14:sldId id="307"/>
            <p14:sldId id="308"/>
            <p14:sldId id="309"/>
            <p14:sldId id="310"/>
            <p14:sldId id="305"/>
            <p14:sldId id="322"/>
          </p14:sldIdLst>
        </p14:section>
        <p14:section name="Case Studies" id="{FA2D13A0-013A-413C-ADA7-655B50DB7D5E}">
          <p14:sldIdLst>
            <p14:sldId id="320"/>
            <p14:sldId id="275"/>
            <p14:sldId id="377"/>
            <p14:sldId id="279"/>
            <p14:sldId id="280"/>
            <p14:sldId id="274"/>
            <p14:sldId id="380"/>
            <p14:sldId id="381"/>
            <p14:sldId id="379"/>
            <p14:sldId id="378"/>
            <p14:sldId id="282"/>
            <p14:sldId id="283"/>
            <p14:sldId id="382"/>
            <p14:sldId id="333"/>
            <p14:sldId id="269"/>
            <p14:sldId id="383"/>
            <p14:sldId id="284"/>
            <p14:sldId id="304"/>
            <p14:sldId id="334"/>
            <p14:sldId id="288"/>
            <p14:sldId id="384"/>
            <p14:sldId id="295"/>
            <p14:sldId id="402"/>
            <p14:sldId id="296"/>
          </p14:sldIdLst>
        </p14:section>
        <p14:section name="SaaS &amp; AI Startups" id="{0883081F-35AE-4E7A-91D2-61FFBF1B4967}">
          <p14:sldIdLst>
            <p14:sldId id="319"/>
            <p14:sldId id="332"/>
            <p14:sldId id="336"/>
            <p14:sldId id="415"/>
            <p14:sldId id="409"/>
            <p14:sldId id="316"/>
            <p14:sldId id="374"/>
            <p14:sldId id="389"/>
            <p14:sldId id="386"/>
            <p14:sldId id="408"/>
            <p14:sldId id="410"/>
            <p14:sldId id="411"/>
            <p14:sldId id="391"/>
            <p14:sldId id="372"/>
            <p14:sldId id="278"/>
            <p14:sldId id="407"/>
            <p14:sldId id="413"/>
            <p14:sldId id="412"/>
            <p14:sldId id="406"/>
            <p14:sldId id="401"/>
            <p14:sldId id="395"/>
            <p14:sldId id="403"/>
            <p14:sldId id="404"/>
            <p14:sldId id="398"/>
          </p14:sldIdLst>
        </p14:section>
        <p14:section name="In Summary" id="{6C641075-7DBA-4464-9A30-D37E0963662C}">
          <p14:sldIdLst>
            <p14:sldId id="289"/>
            <p14:sldId id="297"/>
            <p14:sldId id="416"/>
            <p14:sldId id="291"/>
            <p14:sldId id="290"/>
            <p14:sldId id="301"/>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8E159D-279C-5676-BCD7-D9F550F53069}" name="Gaurav Manek" initials="GM" userId="f3553722b86c70a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1BAD9-7F3D-462E-AA8B-85DC76316C21}" v="3" dt="2025-10-27T13:34:24.625"/>
    <p1510:client id="{B987C50D-E727-4ACD-85B5-BFF2CACD2819}" v="154" dt="2025-10-27T14:52:49.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57" autoAdjust="0"/>
    <p:restoredTop sz="86909" autoAdjust="0"/>
  </p:normalViewPr>
  <p:slideViewPr>
    <p:cSldViewPr snapToGrid="0">
      <p:cViewPr varScale="1">
        <p:scale>
          <a:sx n="111" d="100"/>
          <a:sy n="111" d="100"/>
        </p:scale>
        <p:origin x="2280" y="82"/>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modernComment_185_2BFBCE14.xml><?xml version="1.0" encoding="utf-8"?>
<p188:cmLst xmlns:a="http://schemas.openxmlformats.org/drawingml/2006/main" xmlns:r="http://schemas.openxmlformats.org/officeDocument/2006/relationships" xmlns:p188="http://schemas.microsoft.com/office/powerpoint/2018/8/main">
  <p188:cm id="{A37947BF-E043-5D42-861A-0066541EA121}" authorId="{D18E159D-279C-5676-BCD7-D9F550F53069}" created="2025-10-26T06:45:17.100">
    <pc:sldMkLst xmlns:pc="http://schemas.microsoft.com/office/powerpoint/2013/main/command">
      <pc:docMk/>
      <pc:sldMk cId="737922580" sldId="389"/>
    </pc:sldMkLst>
    <p188:txBody>
      <a:bodyPr/>
      <a:lstStyle/>
      <a:p>
        <a:r>
          <a:rPr lang="en-US"/>
          <a:t>Animation order: link to previous slide using number of parameters and number of datapoints</a:t>
        </a:r>
      </a:p>
    </p188:txBody>
  </p188:cm>
</p188:cmLst>
</file>

<file path=ppt/comments/modernComment_18E_AD065721.xml><?xml version="1.0" encoding="utf-8"?>
<p188:cmLst xmlns:a="http://schemas.openxmlformats.org/drawingml/2006/main" xmlns:r="http://schemas.openxmlformats.org/officeDocument/2006/relationships" xmlns:p188="http://schemas.microsoft.com/office/powerpoint/2018/8/main">
  <p188:cm id="{7408F234-8C76-1A43-A217-49C9CCEC7526}" authorId="{D18E159D-279C-5676-BCD7-D9F550F53069}" created="2025-10-27T01:55:05.136">
    <pc:sldMkLst xmlns:pc="http://schemas.microsoft.com/office/powerpoint/2013/main/command">
      <pc:docMk/>
      <pc:sldMk cId="2902873889" sldId="398"/>
    </pc:sldMkLst>
    <p188:txBody>
      <a:bodyPr/>
      <a:lstStyle/>
      <a:p>
        <a:r>
          <a:rPr lang="en-US"/>
          <a:t>fix animations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DCAA344-46AB-45E4-89AD-1CC66D1F124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3A59A1F-920D-4CD5-AA1C-589246135692}">
      <dgm:prSet phldrT="[Text]"/>
      <dgm:spPr/>
      <dgm:t>
        <a:bodyPr/>
        <a:lstStyle/>
        <a:p>
          <a:r>
            <a:rPr lang="en-US" dirty="0"/>
            <a:t>AI</a:t>
          </a:r>
        </a:p>
      </dgm:t>
    </dgm:pt>
    <dgm:pt modelId="{5C1CAA5C-55DC-4EA9-9D9B-9F5CD4291E0F}" type="parTrans" cxnId="{4A73C26D-28A0-472C-9853-EFCD076EB32B}">
      <dgm:prSet/>
      <dgm:spPr/>
      <dgm:t>
        <a:bodyPr/>
        <a:lstStyle/>
        <a:p>
          <a:endParaRPr lang="en-US"/>
        </a:p>
      </dgm:t>
    </dgm:pt>
    <dgm:pt modelId="{D9DA67D6-883F-4055-B9E6-AD4EA2EEBD0F}" type="sibTrans" cxnId="{4A73C26D-28A0-472C-9853-EFCD076EB32B}">
      <dgm:prSet/>
      <dgm:spPr/>
      <dgm:t>
        <a:bodyPr/>
        <a:lstStyle/>
        <a:p>
          <a:endParaRPr lang="en-US"/>
        </a:p>
      </dgm:t>
    </dgm:pt>
    <dgm:pt modelId="{942FD96C-2170-4896-95D8-810D11D9CF20}">
      <dgm:prSet phldrT="[Text]"/>
      <dgm:spPr/>
      <dgm:t>
        <a:bodyPr/>
        <a:lstStyle/>
        <a:p>
          <a:r>
            <a:rPr lang="en-US" dirty="0"/>
            <a:t>Machine Learning</a:t>
          </a:r>
        </a:p>
      </dgm:t>
    </dgm:pt>
    <dgm:pt modelId="{28EA1187-29E2-45CD-A37B-2F61D723A18C}" type="parTrans" cxnId="{5520C1D5-B971-44DC-99AD-438AD6762307}">
      <dgm:prSet/>
      <dgm:spPr/>
      <dgm:t>
        <a:bodyPr/>
        <a:lstStyle/>
        <a:p>
          <a:endParaRPr lang="en-US"/>
        </a:p>
      </dgm:t>
    </dgm:pt>
    <dgm:pt modelId="{1595864C-B2F7-4A8A-AE4A-BD967A2CEFC8}" type="sibTrans" cxnId="{5520C1D5-B971-44DC-99AD-438AD6762307}">
      <dgm:prSet/>
      <dgm:spPr/>
      <dgm:t>
        <a:bodyPr/>
        <a:lstStyle/>
        <a:p>
          <a:endParaRPr lang="en-US"/>
        </a:p>
      </dgm:t>
    </dgm:pt>
    <dgm:pt modelId="{7447D5C6-5EC7-4FB5-911C-81E96B59D513}">
      <dgm:prSet phldrT="[Text]"/>
      <dgm:spPr/>
      <dgm:t>
        <a:bodyPr/>
        <a:lstStyle/>
        <a:p>
          <a:r>
            <a:rPr lang="en-US" dirty="0"/>
            <a:t>Supervised Learning</a:t>
          </a:r>
        </a:p>
      </dgm:t>
    </dgm:pt>
    <dgm:pt modelId="{C651C4B6-9C65-44CF-90E0-1997BBA529EB}" type="parTrans" cxnId="{76022B82-35D8-4E14-A596-CC67F357B6EA}">
      <dgm:prSet/>
      <dgm:spPr/>
      <dgm:t>
        <a:bodyPr/>
        <a:lstStyle/>
        <a:p>
          <a:endParaRPr lang="en-US"/>
        </a:p>
      </dgm:t>
    </dgm:pt>
    <dgm:pt modelId="{09530B78-CFEA-4A78-BAC5-CFA1F699A3FB}" type="sibTrans" cxnId="{76022B82-35D8-4E14-A596-CC67F357B6EA}">
      <dgm:prSet/>
      <dgm:spPr/>
      <dgm:t>
        <a:bodyPr/>
        <a:lstStyle/>
        <a:p>
          <a:endParaRPr lang="en-US"/>
        </a:p>
      </dgm:t>
    </dgm:pt>
    <dgm:pt modelId="{E25D64A4-13CF-4F94-A2A9-528C28488C65}">
      <dgm:prSet phldrT="[Text]"/>
      <dgm:spPr/>
      <dgm:t>
        <a:bodyPr/>
        <a:lstStyle/>
        <a:p>
          <a:r>
            <a:rPr lang="en-US" dirty="0"/>
            <a:t>Reinforcement Learning</a:t>
          </a:r>
        </a:p>
      </dgm:t>
    </dgm:pt>
    <dgm:pt modelId="{28DC4E0A-FCC9-4CF0-947E-52DDE550DA83}" type="parTrans" cxnId="{9C539E45-7B97-4005-A1BD-A4C1212A35F6}">
      <dgm:prSet/>
      <dgm:spPr/>
      <dgm:t>
        <a:bodyPr/>
        <a:lstStyle/>
        <a:p>
          <a:endParaRPr lang="en-US"/>
        </a:p>
      </dgm:t>
    </dgm:pt>
    <dgm:pt modelId="{557EF908-F56A-4432-A08A-BBB169949F2B}" type="sibTrans" cxnId="{9C539E45-7B97-4005-A1BD-A4C1212A35F6}">
      <dgm:prSet/>
      <dgm:spPr/>
      <dgm:t>
        <a:bodyPr/>
        <a:lstStyle/>
        <a:p>
          <a:endParaRPr lang="en-US"/>
        </a:p>
      </dgm:t>
    </dgm:pt>
    <dgm:pt modelId="{7BEEA7F7-ACCD-417F-95A4-9CFD75B7CA4D}">
      <dgm:prSet phldrT="[Text]"/>
      <dgm:spPr/>
      <dgm:t>
        <a:bodyPr/>
        <a:lstStyle/>
        <a:p>
          <a:r>
            <a:rPr lang="en-US" dirty="0"/>
            <a:t>Natural Language Processing</a:t>
          </a:r>
        </a:p>
      </dgm:t>
    </dgm:pt>
    <dgm:pt modelId="{AED6D5C1-4BE0-423D-AC60-EF1402655BAE}" type="parTrans" cxnId="{1382F449-F4A6-4E9C-9101-B34FBE27BEAD}">
      <dgm:prSet/>
      <dgm:spPr/>
      <dgm:t>
        <a:bodyPr/>
        <a:lstStyle/>
        <a:p>
          <a:endParaRPr lang="en-US"/>
        </a:p>
      </dgm:t>
    </dgm:pt>
    <dgm:pt modelId="{67F0BDBB-4DCC-4472-B299-959FA1A85340}" type="sibTrans" cxnId="{1382F449-F4A6-4E9C-9101-B34FBE27BEAD}">
      <dgm:prSet/>
      <dgm:spPr/>
      <dgm:t>
        <a:bodyPr/>
        <a:lstStyle/>
        <a:p>
          <a:endParaRPr lang="en-US"/>
        </a:p>
      </dgm:t>
    </dgm:pt>
    <dgm:pt modelId="{DB556955-E2C2-4981-B971-9C7775919089}">
      <dgm:prSet phldrT="[Text]"/>
      <dgm:spPr/>
      <dgm:t>
        <a:bodyPr/>
        <a:lstStyle/>
        <a:p>
          <a:r>
            <a:rPr lang="en-US" dirty="0"/>
            <a:t>Robotics</a:t>
          </a:r>
        </a:p>
      </dgm:t>
    </dgm:pt>
    <dgm:pt modelId="{1954F613-3BED-4625-BC17-5B308A10800A}" type="parTrans" cxnId="{F2E5F280-2393-40B3-B5B5-BF16FC5F0701}">
      <dgm:prSet/>
      <dgm:spPr/>
      <dgm:t>
        <a:bodyPr/>
        <a:lstStyle/>
        <a:p>
          <a:endParaRPr lang="en-US"/>
        </a:p>
      </dgm:t>
    </dgm:pt>
    <dgm:pt modelId="{65E298AA-5AF6-4480-81C9-CB419082F2B9}" type="sibTrans" cxnId="{F2E5F280-2393-40B3-B5B5-BF16FC5F0701}">
      <dgm:prSet/>
      <dgm:spPr/>
      <dgm:t>
        <a:bodyPr/>
        <a:lstStyle/>
        <a:p>
          <a:endParaRPr lang="en-US"/>
        </a:p>
      </dgm:t>
    </dgm:pt>
    <dgm:pt modelId="{542773D9-0FDE-44EE-843A-63AE1CC74578}">
      <dgm:prSet phldrT="[Text]"/>
      <dgm:spPr/>
      <dgm:t>
        <a:bodyPr/>
        <a:lstStyle/>
        <a:p>
          <a:r>
            <a:rPr lang="en-US" dirty="0"/>
            <a:t>Large Language Models</a:t>
          </a:r>
        </a:p>
      </dgm:t>
    </dgm:pt>
    <dgm:pt modelId="{A90C4C71-B81F-40AD-BBF3-623B72DE6905}" type="parTrans" cxnId="{C1465F51-AD54-4A32-BBF3-FAA994CA0916}">
      <dgm:prSet/>
      <dgm:spPr/>
      <dgm:t>
        <a:bodyPr/>
        <a:lstStyle/>
        <a:p>
          <a:endParaRPr lang="en-US"/>
        </a:p>
      </dgm:t>
    </dgm:pt>
    <dgm:pt modelId="{F8B423D5-08C0-4FC6-B973-87CD87C79FE8}" type="sibTrans" cxnId="{C1465F51-AD54-4A32-BBF3-FAA994CA0916}">
      <dgm:prSet/>
      <dgm:spPr/>
      <dgm:t>
        <a:bodyPr/>
        <a:lstStyle/>
        <a:p>
          <a:endParaRPr lang="en-US"/>
        </a:p>
      </dgm:t>
    </dgm:pt>
    <dgm:pt modelId="{F6DD6C47-7E9E-4A5D-B8B4-E344315842CA}">
      <dgm:prSet phldrT="[Text]"/>
      <dgm:spPr/>
      <dgm:t>
        <a:bodyPr/>
        <a:lstStyle/>
        <a:p>
          <a:r>
            <a:rPr lang="en-US" dirty="0"/>
            <a:t>Unsupervised Learning</a:t>
          </a:r>
        </a:p>
      </dgm:t>
    </dgm:pt>
    <dgm:pt modelId="{F53EE832-0DB6-44B9-9669-C2415FC68029}" type="parTrans" cxnId="{B59CF944-38F1-4F2E-8F87-6615714A1B5B}">
      <dgm:prSet/>
      <dgm:spPr/>
      <dgm:t>
        <a:bodyPr/>
        <a:lstStyle/>
        <a:p>
          <a:endParaRPr lang="en-US"/>
        </a:p>
      </dgm:t>
    </dgm:pt>
    <dgm:pt modelId="{BDF93B3E-4640-4CC8-8603-7AE2BD4FA3BF}" type="sibTrans" cxnId="{B59CF944-38F1-4F2E-8F87-6615714A1B5B}">
      <dgm:prSet/>
      <dgm:spPr/>
      <dgm:t>
        <a:bodyPr/>
        <a:lstStyle/>
        <a:p>
          <a:endParaRPr lang="en-US"/>
        </a:p>
      </dgm:t>
    </dgm:pt>
    <dgm:pt modelId="{AC7CC155-61E5-4D3A-8133-E7909F9EED1B}">
      <dgm:prSet phldrT="[Text]"/>
      <dgm:spPr/>
      <dgm:t>
        <a:bodyPr/>
        <a:lstStyle/>
        <a:p>
          <a:r>
            <a:rPr lang="en-US" dirty="0"/>
            <a:t>Computer Vision</a:t>
          </a:r>
        </a:p>
      </dgm:t>
    </dgm:pt>
    <dgm:pt modelId="{A9434058-24C1-4E2A-9249-45170DA2B207}" type="parTrans" cxnId="{4B9EF36B-E731-4165-A95F-39E5EAFBAA2F}">
      <dgm:prSet/>
      <dgm:spPr/>
      <dgm:t>
        <a:bodyPr/>
        <a:lstStyle/>
        <a:p>
          <a:endParaRPr lang="en-US"/>
        </a:p>
      </dgm:t>
    </dgm:pt>
    <dgm:pt modelId="{FA487A99-5CBD-49F0-BC43-4B4EDC5C104A}" type="sibTrans" cxnId="{4B9EF36B-E731-4165-A95F-39E5EAFBAA2F}">
      <dgm:prSet/>
      <dgm:spPr/>
      <dgm:t>
        <a:bodyPr/>
        <a:lstStyle/>
        <a:p>
          <a:endParaRPr lang="en-US"/>
        </a:p>
      </dgm:t>
    </dgm:pt>
    <dgm:pt modelId="{55F2F59F-8F4A-47C5-8A64-2CC3FF372184}">
      <dgm:prSet phldrT="[Text]"/>
      <dgm:spPr/>
      <dgm:t>
        <a:bodyPr/>
        <a:lstStyle/>
        <a:p>
          <a:r>
            <a:rPr lang="en-US" dirty="0"/>
            <a:t>Motion Planning</a:t>
          </a:r>
        </a:p>
      </dgm:t>
    </dgm:pt>
    <dgm:pt modelId="{88F2FA19-5290-4016-9C28-9EE239BB5125}" type="parTrans" cxnId="{11F63DD2-886D-415D-959E-38AE502606EE}">
      <dgm:prSet/>
      <dgm:spPr/>
      <dgm:t>
        <a:bodyPr/>
        <a:lstStyle/>
        <a:p>
          <a:endParaRPr lang="en-US"/>
        </a:p>
      </dgm:t>
    </dgm:pt>
    <dgm:pt modelId="{97EF03D9-1C3E-4094-A624-B1C0825CCAA6}" type="sibTrans" cxnId="{11F63DD2-886D-415D-959E-38AE502606EE}">
      <dgm:prSet/>
      <dgm:spPr/>
      <dgm:t>
        <a:bodyPr/>
        <a:lstStyle/>
        <a:p>
          <a:endParaRPr lang="en-US"/>
        </a:p>
      </dgm:t>
    </dgm:pt>
    <dgm:pt modelId="{7120BC86-D985-480D-879E-082FFBA7F256}">
      <dgm:prSet phldrT="[Text]"/>
      <dgm:spPr/>
      <dgm:t>
        <a:bodyPr/>
        <a:lstStyle/>
        <a:p>
          <a:r>
            <a:rPr lang="en-US" dirty="0"/>
            <a:t>Data Science</a:t>
          </a:r>
        </a:p>
      </dgm:t>
    </dgm:pt>
    <dgm:pt modelId="{822F04FA-45E2-4259-9D67-9940C75D1684}" type="parTrans" cxnId="{F789D4BF-F98D-435D-9EF0-FA0FE8DBBE38}">
      <dgm:prSet/>
      <dgm:spPr/>
      <dgm:t>
        <a:bodyPr/>
        <a:lstStyle/>
        <a:p>
          <a:endParaRPr lang="en-US"/>
        </a:p>
      </dgm:t>
    </dgm:pt>
    <dgm:pt modelId="{0416FE93-55B1-4C50-8DD1-708AEE6F8311}" type="sibTrans" cxnId="{F789D4BF-F98D-435D-9EF0-FA0FE8DBBE38}">
      <dgm:prSet/>
      <dgm:spPr/>
      <dgm:t>
        <a:bodyPr/>
        <a:lstStyle/>
        <a:p>
          <a:endParaRPr lang="en-US"/>
        </a:p>
      </dgm:t>
    </dgm:pt>
    <dgm:pt modelId="{E6443BE9-75E0-4BF3-994C-EFE279C52690}">
      <dgm:prSet phldrT="[Text]"/>
      <dgm:spPr/>
      <dgm:t>
        <a:bodyPr/>
        <a:lstStyle/>
        <a:p>
          <a:r>
            <a:rPr lang="en-US" dirty="0"/>
            <a:t>Big Data</a:t>
          </a:r>
        </a:p>
      </dgm:t>
    </dgm:pt>
    <dgm:pt modelId="{4ACEFF2C-B161-4903-B15B-4AB8023CA16A}" type="parTrans" cxnId="{AD8FD600-3B29-42BE-91E4-B552ACD87C3D}">
      <dgm:prSet/>
      <dgm:spPr/>
      <dgm:t>
        <a:bodyPr/>
        <a:lstStyle/>
        <a:p>
          <a:endParaRPr lang="en-US"/>
        </a:p>
      </dgm:t>
    </dgm:pt>
    <dgm:pt modelId="{A5E66344-B07F-4B14-895C-A9FB79015F2C}" type="sibTrans" cxnId="{AD8FD600-3B29-42BE-91E4-B552ACD87C3D}">
      <dgm:prSet/>
      <dgm:spPr/>
      <dgm:t>
        <a:bodyPr/>
        <a:lstStyle/>
        <a:p>
          <a:endParaRPr lang="en-US"/>
        </a:p>
      </dgm:t>
    </dgm:pt>
    <dgm:pt modelId="{C8FBB6C4-3BA7-4B87-92AE-7DB6B4DB8FAE}">
      <dgm:prSet phldrT="[Text]"/>
      <dgm:spPr/>
      <dgm:t>
        <a:bodyPr/>
        <a:lstStyle/>
        <a:p>
          <a:r>
            <a:rPr lang="en-US" dirty="0"/>
            <a:t>Causal Inference</a:t>
          </a:r>
        </a:p>
      </dgm:t>
    </dgm:pt>
    <dgm:pt modelId="{22128FD9-2360-4943-B24F-C22E4B7D7E42}" type="parTrans" cxnId="{03CF9B73-851E-41C0-91A2-20AB70B114F6}">
      <dgm:prSet/>
      <dgm:spPr/>
      <dgm:t>
        <a:bodyPr/>
        <a:lstStyle/>
        <a:p>
          <a:endParaRPr lang="en-US"/>
        </a:p>
      </dgm:t>
    </dgm:pt>
    <dgm:pt modelId="{5D43D363-C19B-4189-9543-765B15A31C49}" type="sibTrans" cxnId="{03CF9B73-851E-41C0-91A2-20AB70B114F6}">
      <dgm:prSet/>
      <dgm:spPr/>
      <dgm:t>
        <a:bodyPr/>
        <a:lstStyle/>
        <a:p>
          <a:endParaRPr lang="en-US"/>
        </a:p>
      </dgm:t>
    </dgm:pt>
    <dgm:pt modelId="{534783E3-EE2F-46ED-82DC-A89EB7DBB09C}">
      <dgm:prSet phldrT="[Text]"/>
      <dgm:spPr/>
      <dgm:t>
        <a:bodyPr/>
        <a:lstStyle/>
        <a:p>
          <a:r>
            <a:rPr lang="en-US" dirty="0"/>
            <a:t>Optimization</a:t>
          </a:r>
        </a:p>
      </dgm:t>
    </dgm:pt>
    <dgm:pt modelId="{2D29380C-4CC5-4B7F-AD76-D566DAB51DFE}" type="parTrans" cxnId="{E61D799F-5CA3-4812-B37C-7C9D7C4207C9}">
      <dgm:prSet/>
      <dgm:spPr/>
      <dgm:t>
        <a:bodyPr/>
        <a:lstStyle/>
        <a:p>
          <a:endParaRPr lang="en-US"/>
        </a:p>
      </dgm:t>
    </dgm:pt>
    <dgm:pt modelId="{897EA0BE-69E6-4B44-8029-AF6B2FA5CAE0}" type="sibTrans" cxnId="{E61D799F-5CA3-4812-B37C-7C9D7C4207C9}">
      <dgm:prSet/>
      <dgm:spPr/>
      <dgm:t>
        <a:bodyPr/>
        <a:lstStyle/>
        <a:p>
          <a:endParaRPr lang="en-US"/>
        </a:p>
      </dgm:t>
    </dgm:pt>
    <dgm:pt modelId="{36D20215-FB76-4C3F-8499-48B26A0D0B73}">
      <dgm:prSet phldrT="[Text]"/>
      <dgm:spPr/>
      <dgm:t>
        <a:bodyPr/>
        <a:lstStyle/>
        <a:p>
          <a:r>
            <a:rPr lang="en-US" dirty="0"/>
            <a:t>Integer Programming</a:t>
          </a:r>
        </a:p>
      </dgm:t>
    </dgm:pt>
    <dgm:pt modelId="{B3B0E391-6722-4640-ABF3-D6F7FE87653D}" type="parTrans" cxnId="{D0FD2FFB-F0B9-468F-B00D-5F26FF1AC1D1}">
      <dgm:prSet/>
      <dgm:spPr/>
      <dgm:t>
        <a:bodyPr/>
        <a:lstStyle/>
        <a:p>
          <a:endParaRPr lang="en-US"/>
        </a:p>
      </dgm:t>
    </dgm:pt>
    <dgm:pt modelId="{7896EE22-959A-444C-A988-8A7F2AE050F2}" type="sibTrans" cxnId="{D0FD2FFB-F0B9-468F-B00D-5F26FF1AC1D1}">
      <dgm:prSet/>
      <dgm:spPr/>
      <dgm:t>
        <a:bodyPr/>
        <a:lstStyle/>
        <a:p>
          <a:endParaRPr lang="en-US"/>
        </a:p>
      </dgm:t>
    </dgm:pt>
    <dgm:pt modelId="{687BA747-D38A-4FDF-8BA2-B28EF2B11CF6}" type="pres">
      <dgm:prSet presAssocID="{FDCAA344-46AB-45E4-89AD-1CC66D1F1248}" presName="diagram" presStyleCnt="0">
        <dgm:presLayoutVars>
          <dgm:chPref val="1"/>
          <dgm:dir/>
          <dgm:animOne val="branch"/>
          <dgm:animLvl val="lvl"/>
          <dgm:resizeHandles val="exact"/>
        </dgm:presLayoutVars>
      </dgm:prSet>
      <dgm:spPr/>
    </dgm:pt>
    <dgm:pt modelId="{2D2248A9-58C1-43C8-BB34-8B3577DDA66D}" type="pres">
      <dgm:prSet presAssocID="{13A59A1F-920D-4CD5-AA1C-589246135692}" presName="root1" presStyleCnt="0"/>
      <dgm:spPr/>
    </dgm:pt>
    <dgm:pt modelId="{B90492E5-B69C-4A9B-A362-E90EB2BB6C04}" type="pres">
      <dgm:prSet presAssocID="{13A59A1F-920D-4CD5-AA1C-589246135692}" presName="LevelOneTextNode" presStyleLbl="node0" presStyleIdx="0" presStyleCnt="1" custScaleX="33461">
        <dgm:presLayoutVars>
          <dgm:chPref val="3"/>
        </dgm:presLayoutVars>
      </dgm:prSet>
      <dgm:spPr/>
    </dgm:pt>
    <dgm:pt modelId="{8097FEA1-41E4-4CC1-BE44-F55078D94FB7}" type="pres">
      <dgm:prSet presAssocID="{13A59A1F-920D-4CD5-AA1C-589246135692}" presName="level2hierChild" presStyleCnt="0"/>
      <dgm:spPr/>
    </dgm:pt>
    <dgm:pt modelId="{7BF4BC3D-11C1-4CEB-96BB-E925F37BFA07}" type="pres">
      <dgm:prSet presAssocID="{28EA1187-29E2-45CD-A37B-2F61D723A18C}" presName="conn2-1" presStyleLbl="parChTrans1D2" presStyleIdx="0" presStyleCnt="5"/>
      <dgm:spPr/>
    </dgm:pt>
    <dgm:pt modelId="{13A1A8A8-4DC8-4B41-9B05-200ED873F85F}" type="pres">
      <dgm:prSet presAssocID="{28EA1187-29E2-45CD-A37B-2F61D723A18C}" presName="connTx" presStyleLbl="parChTrans1D2" presStyleIdx="0" presStyleCnt="5"/>
      <dgm:spPr/>
    </dgm:pt>
    <dgm:pt modelId="{155D8E7A-9E6B-4352-893E-89F9AE5E788A}" type="pres">
      <dgm:prSet presAssocID="{942FD96C-2170-4896-95D8-810D11D9CF20}" presName="root2" presStyleCnt="0"/>
      <dgm:spPr/>
    </dgm:pt>
    <dgm:pt modelId="{E20DC0B8-A05C-4846-9F28-9193B4292926}" type="pres">
      <dgm:prSet presAssocID="{942FD96C-2170-4896-95D8-810D11D9CF20}" presName="LevelTwoTextNode" presStyleLbl="node2" presStyleIdx="0" presStyleCnt="5" custScaleX="208287">
        <dgm:presLayoutVars>
          <dgm:chPref val="3"/>
        </dgm:presLayoutVars>
      </dgm:prSet>
      <dgm:spPr/>
    </dgm:pt>
    <dgm:pt modelId="{1144398B-8844-4EDF-8B6D-0F8920833D6A}" type="pres">
      <dgm:prSet presAssocID="{942FD96C-2170-4896-95D8-810D11D9CF20}" presName="level3hierChild" presStyleCnt="0"/>
      <dgm:spPr/>
    </dgm:pt>
    <dgm:pt modelId="{A6A53EBF-5944-4B07-BD6E-82F1E507FB08}" type="pres">
      <dgm:prSet presAssocID="{C651C4B6-9C65-44CF-90E0-1997BBA529EB}" presName="conn2-1" presStyleLbl="parChTrans1D3" presStyleIdx="0" presStyleCnt="9"/>
      <dgm:spPr/>
    </dgm:pt>
    <dgm:pt modelId="{507F0531-A70D-48E0-A54B-C334B4ADAFA8}" type="pres">
      <dgm:prSet presAssocID="{C651C4B6-9C65-44CF-90E0-1997BBA529EB}" presName="connTx" presStyleLbl="parChTrans1D3" presStyleIdx="0" presStyleCnt="9"/>
      <dgm:spPr/>
    </dgm:pt>
    <dgm:pt modelId="{C673EFFE-1467-419B-B305-DCD6343B52D7}" type="pres">
      <dgm:prSet presAssocID="{7447D5C6-5EC7-4FB5-911C-81E96B59D513}" presName="root2" presStyleCnt="0"/>
      <dgm:spPr/>
    </dgm:pt>
    <dgm:pt modelId="{11047778-F88B-495C-A905-A083F0923345}" type="pres">
      <dgm:prSet presAssocID="{7447D5C6-5EC7-4FB5-911C-81E96B59D513}" presName="LevelTwoTextNode" presStyleLbl="node3" presStyleIdx="0" presStyleCnt="9" custScaleX="208287">
        <dgm:presLayoutVars>
          <dgm:chPref val="3"/>
        </dgm:presLayoutVars>
      </dgm:prSet>
      <dgm:spPr/>
    </dgm:pt>
    <dgm:pt modelId="{41769565-3C9C-49B0-86AB-5A2DA77C6590}" type="pres">
      <dgm:prSet presAssocID="{7447D5C6-5EC7-4FB5-911C-81E96B59D513}" presName="level3hierChild" presStyleCnt="0"/>
      <dgm:spPr/>
    </dgm:pt>
    <dgm:pt modelId="{842EC969-2B07-405B-A064-BA9E97B6F2A6}" type="pres">
      <dgm:prSet presAssocID="{F53EE832-0DB6-44B9-9669-C2415FC68029}" presName="conn2-1" presStyleLbl="parChTrans1D3" presStyleIdx="1" presStyleCnt="9"/>
      <dgm:spPr/>
    </dgm:pt>
    <dgm:pt modelId="{2EF5AFD4-ED1E-419A-A721-44D0D57AB1F6}" type="pres">
      <dgm:prSet presAssocID="{F53EE832-0DB6-44B9-9669-C2415FC68029}" presName="connTx" presStyleLbl="parChTrans1D3" presStyleIdx="1" presStyleCnt="9"/>
      <dgm:spPr/>
    </dgm:pt>
    <dgm:pt modelId="{1D1F5C57-C232-4431-9C3E-5975AECA1E2C}" type="pres">
      <dgm:prSet presAssocID="{F6DD6C47-7E9E-4A5D-B8B4-E344315842CA}" presName="root2" presStyleCnt="0"/>
      <dgm:spPr/>
    </dgm:pt>
    <dgm:pt modelId="{292B8D79-4F59-42BF-BD2E-529E2D9335CE}" type="pres">
      <dgm:prSet presAssocID="{F6DD6C47-7E9E-4A5D-B8B4-E344315842CA}" presName="LevelTwoTextNode" presStyleLbl="node3" presStyleIdx="1" presStyleCnt="9" custScaleX="208287">
        <dgm:presLayoutVars>
          <dgm:chPref val="3"/>
        </dgm:presLayoutVars>
      </dgm:prSet>
      <dgm:spPr/>
    </dgm:pt>
    <dgm:pt modelId="{A027A4A4-5716-44BF-86C7-0D25A2C5B4BB}" type="pres">
      <dgm:prSet presAssocID="{F6DD6C47-7E9E-4A5D-B8B4-E344315842CA}" presName="level3hierChild" presStyleCnt="0"/>
      <dgm:spPr/>
    </dgm:pt>
    <dgm:pt modelId="{C10F8DA3-7762-4F70-8B7F-2925153C912C}" type="pres">
      <dgm:prSet presAssocID="{28DC4E0A-FCC9-4CF0-947E-52DDE550DA83}" presName="conn2-1" presStyleLbl="parChTrans1D3" presStyleIdx="2" presStyleCnt="9"/>
      <dgm:spPr/>
    </dgm:pt>
    <dgm:pt modelId="{EEA84F54-82FC-430C-A03E-206CDE11C9A3}" type="pres">
      <dgm:prSet presAssocID="{28DC4E0A-FCC9-4CF0-947E-52DDE550DA83}" presName="connTx" presStyleLbl="parChTrans1D3" presStyleIdx="2" presStyleCnt="9"/>
      <dgm:spPr/>
    </dgm:pt>
    <dgm:pt modelId="{6206B00F-3E8C-4BBB-83A4-9CFD609F6AB0}" type="pres">
      <dgm:prSet presAssocID="{E25D64A4-13CF-4F94-A2A9-528C28488C65}" presName="root2" presStyleCnt="0"/>
      <dgm:spPr/>
    </dgm:pt>
    <dgm:pt modelId="{DC1C8503-4033-4CB6-A247-F40E42416E3A}" type="pres">
      <dgm:prSet presAssocID="{E25D64A4-13CF-4F94-A2A9-528C28488C65}" presName="LevelTwoTextNode" presStyleLbl="node3" presStyleIdx="2" presStyleCnt="9" custScaleX="208287">
        <dgm:presLayoutVars>
          <dgm:chPref val="3"/>
        </dgm:presLayoutVars>
      </dgm:prSet>
      <dgm:spPr/>
    </dgm:pt>
    <dgm:pt modelId="{A8C26B33-6D04-4D5F-A57C-30906B4A6CF0}" type="pres">
      <dgm:prSet presAssocID="{E25D64A4-13CF-4F94-A2A9-528C28488C65}" presName="level3hierChild" presStyleCnt="0"/>
      <dgm:spPr/>
    </dgm:pt>
    <dgm:pt modelId="{9FAB3737-FC04-45C3-B9FD-5889B8B2B756}" type="pres">
      <dgm:prSet presAssocID="{AED6D5C1-4BE0-423D-AC60-EF1402655BAE}" presName="conn2-1" presStyleLbl="parChTrans1D2" presStyleIdx="1" presStyleCnt="5"/>
      <dgm:spPr/>
    </dgm:pt>
    <dgm:pt modelId="{DB8401F0-F31F-4034-9EB2-51318756B3CA}" type="pres">
      <dgm:prSet presAssocID="{AED6D5C1-4BE0-423D-AC60-EF1402655BAE}" presName="connTx" presStyleLbl="parChTrans1D2" presStyleIdx="1" presStyleCnt="5"/>
      <dgm:spPr/>
    </dgm:pt>
    <dgm:pt modelId="{96175E02-CAA4-447C-B5BF-67BD81514AC9}" type="pres">
      <dgm:prSet presAssocID="{7BEEA7F7-ACCD-417F-95A4-9CFD75B7CA4D}" presName="root2" presStyleCnt="0"/>
      <dgm:spPr/>
    </dgm:pt>
    <dgm:pt modelId="{C75814CD-D4E2-4F97-B2AE-F27F8CD76F68}" type="pres">
      <dgm:prSet presAssocID="{7BEEA7F7-ACCD-417F-95A4-9CFD75B7CA4D}" presName="LevelTwoTextNode" presStyleLbl="node2" presStyleIdx="1" presStyleCnt="5" custScaleX="208287">
        <dgm:presLayoutVars>
          <dgm:chPref val="3"/>
        </dgm:presLayoutVars>
      </dgm:prSet>
      <dgm:spPr/>
    </dgm:pt>
    <dgm:pt modelId="{48B56CD4-F1F4-4E75-B174-8CD33D8A602E}" type="pres">
      <dgm:prSet presAssocID="{7BEEA7F7-ACCD-417F-95A4-9CFD75B7CA4D}" presName="level3hierChild" presStyleCnt="0"/>
      <dgm:spPr/>
    </dgm:pt>
    <dgm:pt modelId="{DDE893C0-3300-41C2-92D7-05C74AE9659F}" type="pres">
      <dgm:prSet presAssocID="{A90C4C71-B81F-40AD-BBF3-623B72DE6905}" presName="conn2-1" presStyleLbl="parChTrans1D3" presStyleIdx="3" presStyleCnt="9"/>
      <dgm:spPr/>
    </dgm:pt>
    <dgm:pt modelId="{C87CBA8C-3ED3-4F77-A5DA-C4940E898BB2}" type="pres">
      <dgm:prSet presAssocID="{A90C4C71-B81F-40AD-BBF3-623B72DE6905}" presName="connTx" presStyleLbl="parChTrans1D3" presStyleIdx="3" presStyleCnt="9"/>
      <dgm:spPr/>
    </dgm:pt>
    <dgm:pt modelId="{DAA2E937-C09C-4F15-A44B-D2A0928AEF08}" type="pres">
      <dgm:prSet presAssocID="{542773D9-0FDE-44EE-843A-63AE1CC74578}" presName="root2" presStyleCnt="0"/>
      <dgm:spPr/>
    </dgm:pt>
    <dgm:pt modelId="{891CB5F2-7EB4-4273-9B7A-96EDB6C9FA5B}" type="pres">
      <dgm:prSet presAssocID="{542773D9-0FDE-44EE-843A-63AE1CC74578}" presName="LevelTwoTextNode" presStyleLbl="node3" presStyleIdx="3" presStyleCnt="9" custScaleX="208287">
        <dgm:presLayoutVars>
          <dgm:chPref val="3"/>
        </dgm:presLayoutVars>
      </dgm:prSet>
      <dgm:spPr/>
    </dgm:pt>
    <dgm:pt modelId="{7839660C-2F6D-4CFF-87E0-BCD120005B4B}" type="pres">
      <dgm:prSet presAssocID="{542773D9-0FDE-44EE-843A-63AE1CC74578}" presName="level3hierChild" presStyleCnt="0"/>
      <dgm:spPr/>
    </dgm:pt>
    <dgm:pt modelId="{FFFACA1B-2172-4763-868B-B73D236B9049}" type="pres">
      <dgm:prSet presAssocID="{1954F613-3BED-4625-BC17-5B308A10800A}" presName="conn2-1" presStyleLbl="parChTrans1D2" presStyleIdx="2" presStyleCnt="5"/>
      <dgm:spPr/>
    </dgm:pt>
    <dgm:pt modelId="{1CF9E1F5-1FDD-46B9-A82D-541C76707D45}" type="pres">
      <dgm:prSet presAssocID="{1954F613-3BED-4625-BC17-5B308A10800A}" presName="connTx" presStyleLbl="parChTrans1D2" presStyleIdx="2" presStyleCnt="5"/>
      <dgm:spPr/>
    </dgm:pt>
    <dgm:pt modelId="{58627391-81A4-4BDA-BE4B-C7AAA82957CC}" type="pres">
      <dgm:prSet presAssocID="{DB556955-E2C2-4981-B971-9C7775919089}" presName="root2" presStyleCnt="0"/>
      <dgm:spPr/>
    </dgm:pt>
    <dgm:pt modelId="{5F41E221-9259-47B7-8CC3-36F3BFF7A6D1}" type="pres">
      <dgm:prSet presAssocID="{DB556955-E2C2-4981-B971-9C7775919089}" presName="LevelTwoTextNode" presStyleLbl="node2" presStyleIdx="2" presStyleCnt="5" custScaleX="208287">
        <dgm:presLayoutVars>
          <dgm:chPref val="3"/>
        </dgm:presLayoutVars>
      </dgm:prSet>
      <dgm:spPr/>
    </dgm:pt>
    <dgm:pt modelId="{7F7E33B4-8829-4755-B7E8-15A75EFEE45C}" type="pres">
      <dgm:prSet presAssocID="{DB556955-E2C2-4981-B971-9C7775919089}" presName="level3hierChild" presStyleCnt="0"/>
      <dgm:spPr/>
    </dgm:pt>
    <dgm:pt modelId="{56950329-BCAA-41F9-AEBE-DED550BC5B18}" type="pres">
      <dgm:prSet presAssocID="{A9434058-24C1-4E2A-9249-45170DA2B207}" presName="conn2-1" presStyleLbl="parChTrans1D3" presStyleIdx="4" presStyleCnt="9"/>
      <dgm:spPr/>
    </dgm:pt>
    <dgm:pt modelId="{30150ACD-F3F2-4EF9-9B24-841BFC0F80EA}" type="pres">
      <dgm:prSet presAssocID="{A9434058-24C1-4E2A-9249-45170DA2B207}" presName="connTx" presStyleLbl="parChTrans1D3" presStyleIdx="4" presStyleCnt="9"/>
      <dgm:spPr/>
    </dgm:pt>
    <dgm:pt modelId="{663CB761-3C03-4B27-B101-9D01C752E3E6}" type="pres">
      <dgm:prSet presAssocID="{AC7CC155-61E5-4D3A-8133-E7909F9EED1B}" presName="root2" presStyleCnt="0"/>
      <dgm:spPr/>
    </dgm:pt>
    <dgm:pt modelId="{910CDB4A-F78B-4C6D-B6CE-2E9666B98E43}" type="pres">
      <dgm:prSet presAssocID="{AC7CC155-61E5-4D3A-8133-E7909F9EED1B}" presName="LevelTwoTextNode" presStyleLbl="node3" presStyleIdx="4" presStyleCnt="9" custScaleX="208287">
        <dgm:presLayoutVars>
          <dgm:chPref val="3"/>
        </dgm:presLayoutVars>
      </dgm:prSet>
      <dgm:spPr/>
    </dgm:pt>
    <dgm:pt modelId="{2071F586-20EC-4ACC-89B5-0589783FB8BC}" type="pres">
      <dgm:prSet presAssocID="{AC7CC155-61E5-4D3A-8133-E7909F9EED1B}" presName="level3hierChild" presStyleCnt="0"/>
      <dgm:spPr/>
    </dgm:pt>
    <dgm:pt modelId="{CB2F980E-EAA4-4192-A6B2-177652EEBB7E}" type="pres">
      <dgm:prSet presAssocID="{88F2FA19-5290-4016-9C28-9EE239BB5125}" presName="conn2-1" presStyleLbl="parChTrans1D3" presStyleIdx="5" presStyleCnt="9"/>
      <dgm:spPr/>
    </dgm:pt>
    <dgm:pt modelId="{2FA48EB6-B0E2-468D-A005-0D4264F18009}" type="pres">
      <dgm:prSet presAssocID="{88F2FA19-5290-4016-9C28-9EE239BB5125}" presName="connTx" presStyleLbl="parChTrans1D3" presStyleIdx="5" presStyleCnt="9"/>
      <dgm:spPr/>
    </dgm:pt>
    <dgm:pt modelId="{D03A1E0E-FC23-44DD-BB70-DA27E8DC03FB}" type="pres">
      <dgm:prSet presAssocID="{55F2F59F-8F4A-47C5-8A64-2CC3FF372184}" presName="root2" presStyleCnt="0"/>
      <dgm:spPr/>
    </dgm:pt>
    <dgm:pt modelId="{6CE2B3A4-F7F9-42E4-B1C0-A064E1E8FAC9}" type="pres">
      <dgm:prSet presAssocID="{55F2F59F-8F4A-47C5-8A64-2CC3FF372184}" presName="LevelTwoTextNode" presStyleLbl="node3" presStyleIdx="5" presStyleCnt="9" custScaleX="208287">
        <dgm:presLayoutVars>
          <dgm:chPref val="3"/>
        </dgm:presLayoutVars>
      </dgm:prSet>
      <dgm:spPr/>
    </dgm:pt>
    <dgm:pt modelId="{0D01F1CC-586A-4C89-A085-D46BEE2F6888}" type="pres">
      <dgm:prSet presAssocID="{55F2F59F-8F4A-47C5-8A64-2CC3FF372184}" presName="level3hierChild" presStyleCnt="0"/>
      <dgm:spPr/>
    </dgm:pt>
    <dgm:pt modelId="{FFA24D22-AE00-4848-A61B-A4347C4E5F90}" type="pres">
      <dgm:prSet presAssocID="{822F04FA-45E2-4259-9D67-9940C75D1684}" presName="conn2-1" presStyleLbl="parChTrans1D2" presStyleIdx="3" presStyleCnt="5"/>
      <dgm:spPr/>
    </dgm:pt>
    <dgm:pt modelId="{B19A703C-3E07-4A68-8136-2B0EB7653A1F}" type="pres">
      <dgm:prSet presAssocID="{822F04FA-45E2-4259-9D67-9940C75D1684}" presName="connTx" presStyleLbl="parChTrans1D2" presStyleIdx="3" presStyleCnt="5"/>
      <dgm:spPr/>
    </dgm:pt>
    <dgm:pt modelId="{924AA457-327A-4025-97F5-CAF70F6ECEB4}" type="pres">
      <dgm:prSet presAssocID="{7120BC86-D985-480D-879E-082FFBA7F256}" presName="root2" presStyleCnt="0"/>
      <dgm:spPr/>
    </dgm:pt>
    <dgm:pt modelId="{CEFEA3A1-4327-49F0-A0E7-98B3C0BC5E66}" type="pres">
      <dgm:prSet presAssocID="{7120BC86-D985-480D-879E-082FFBA7F256}" presName="LevelTwoTextNode" presStyleLbl="node2" presStyleIdx="3" presStyleCnt="5" custScaleX="208287">
        <dgm:presLayoutVars>
          <dgm:chPref val="3"/>
        </dgm:presLayoutVars>
      </dgm:prSet>
      <dgm:spPr/>
    </dgm:pt>
    <dgm:pt modelId="{0119FE9D-9257-484E-B637-3B34B6E6C6B9}" type="pres">
      <dgm:prSet presAssocID="{7120BC86-D985-480D-879E-082FFBA7F256}" presName="level3hierChild" presStyleCnt="0"/>
      <dgm:spPr/>
    </dgm:pt>
    <dgm:pt modelId="{E1AD6C53-968F-4515-B793-E26B2004D64C}" type="pres">
      <dgm:prSet presAssocID="{4ACEFF2C-B161-4903-B15B-4AB8023CA16A}" presName="conn2-1" presStyleLbl="parChTrans1D3" presStyleIdx="6" presStyleCnt="9"/>
      <dgm:spPr/>
    </dgm:pt>
    <dgm:pt modelId="{62D8D969-4E22-4E9A-898E-1C8A05B3232C}" type="pres">
      <dgm:prSet presAssocID="{4ACEFF2C-B161-4903-B15B-4AB8023CA16A}" presName="connTx" presStyleLbl="parChTrans1D3" presStyleIdx="6" presStyleCnt="9"/>
      <dgm:spPr/>
    </dgm:pt>
    <dgm:pt modelId="{C812D92C-552C-4D2B-BFA6-C2B4AA2BF3BF}" type="pres">
      <dgm:prSet presAssocID="{E6443BE9-75E0-4BF3-994C-EFE279C52690}" presName="root2" presStyleCnt="0"/>
      <dgm:spPr/>
    </dgm:pt>
    <dgm:pt modelId="{8AADCFEE-7CE1-4943-B538-CA4F5929F181}" type="pres">
      <dgm:prSet presAssocID="{E6443BE9-75E0-4BF3-994C-EFE279C52690}" presName="LevelTwoTextNode" presStyleLbl="node3" presStyleIdx="6" presStyleCnt="9" custScaleX="208287">
        <dgm:presLayoutVars>
          <dgm:chPref val="3"/>
        </dgm:presLayoutVars>
      </dgm:prSet>
      <dgm:spPr/>
    </dgm:pt>
    <dgm:pt modelId="{83BF97FD-50FB-4E38-95DA-B98FAE6A1081}" type="pres">
      <dgm:prSet presAssocID="{E6443BE9-75E0-4BF3-994C-EFE279C52690}" presName="level3hierChild" presStyleCnt="0"/>
      <dgm:spPr/>
    </dgm:pt>
    <dgm:pt modelId="{036B8005-8BBF-4DEB-B831-6118E7092E01}" type="pres">
      <dgm:prSet presAssocID="{22128FD9-2360-4943-B24F-C22E4B7D7E42}" presName="conn2-1" presStyleLbl="parChTrans1D3" presStyleIdx="7" presStyleCnt="9"/>
      <dgm:spPr/>
    </dgm:pt>
    <dgm:pt modelId="{BA21E41E-FA13-47D7-BE46-44442F0B6F5A}" type="pres">
      <dgm:prSet presAssocID="{22128FD9-2360-4943-B24F-C22E4B7D7E42}" presName="connTx" presStyleLbl="parChTrans1D3" presStyleIdx="7" presStyleCnt="9"/>
      <dgm:spPr/>
    </dgm:pt>
    <dgm:pt modelId="{84E21B05-A4E0-40FE-97DA-D6C5039DE000}" type="pres">
      <dgm:prSet presAssocID="{C8FBB6C4-3BA7-4B87-92AE-7DB6B4DB8FAE}" presName="root2" presStyleCnt="0"/>
      <dgm:spPr/>
    </dgm:pt>
    <dgm:pt modelId="{7247C7B8-0166-41D9-B01B-177150B0C0B8}" type="pres">
      <dgm:prSet presAssocID="{C8FBB6C4-3BA7-4B87-92AE-7DB6B4DB8FAE}" presName="LevelTwoTextNode" presStyleLbl="node3" presStyleIdx="7" presStyleCnt="9" custScaleX="208287">
        <dgm:presLayoutVars>
          <dgm:chPref val="3"/>
        </dgm:presLayoutVars>
      </dgm:prSet>
      <dgm:spPr/>
    </dgm:pt>
    <dgm:pt modelId="{F0B5804C-3174-412A-853E-08A016D0B0FA}" type="pres">
      <dgm:prSet presAssocID="{C8FBB6C4-3BA7-4B87-92AE-7DB6B4DB8FAE}" presName="level3hierChild" presStyleCnt="0"/>
      <dgm:spPr/>
    </dgm:pt>
    <dgm:pt modelId="{7138CC21-A616-4FD4-B682-52D842BFE4DD}" type="pres">
      <dgm:prSet presAssocID="{2D29380C-4CC5-4B7F-AD76-D566DAB51DFE}" presName="conn2-1" presStyleLbl="parChTrans1D2" presStyleIdx="4" presStyleCnt="5"/>
      <dgm:spPr/>
    </dgm:pt>
    <dgm:pt modelId="{A16368C4-6E17-4658-940D-895406020F4D}" type="pres">
      <dgm:prSet presAssocID="{2D29380C-4CC5-4B7F-AD76-D566DAB51DFE}" presName="connTx" presStyleLbl="parChTrans1D2" presStyleIdx="4" presStyleCnt="5"/>
      <dgm:spPr/>
    </dgm:pt>
    <dgm:pt modelId="{D3E16C4B-C01A-4DAD-9C52-83DBC1EADBED}" type="pres">
      <dgm:prSet presAssocID="{534783E3-EE2F-46ED-82DC-A89EB7DBB09C}" presName="root2" presStyleCnt="0"/>
      <dgm:spPr/>
    </dgm:pt>
    <dgm:pt modelId="{58694F57-2791-40A5-9B05-847D22DFAEDF}" type="pres">
      <dgm:prSet presAssocID="{534783E3-EE2F-46ED-82DC-A89EB7DBB09C}" presName="LevelTwoTextNode" presStyleLbl="node2" presStyleIdx="4" presStyleCnt="5" custScaleX="208287">
        <dgm:presLayoutVars>
          <dgm:chPref val="3"/>
        </dgm:presLayoutVars>
      </dgm:prSet>
      <dgm:spPr/>
    </dgm:pt>
    <dgm:pt modelId="{11F1E9B7-1840-418E-88D4-90C0F007D015}" type="pres">
      <dgm:prSet presAssocID="{534783E3-EE2F-46ED-82DC-A89EB7DBB09C}" presName="level3hierChild" presStyleCnt="0"/>
      <dgm:spPr/>
    </dgm:pt>
    <dgm:pt modelId="{34A61C7F-7CD4-431F-970E-367C39FDD35B}" type="pres">
      <dgm:prSet presAssocID="{B3B0E391-6722-4640-ABF3-D6F7FE87653D}" presName="conn2-1" presStyleLbl="parChTrans1D3" presStyleIdx="8" presStyleCnt="9"/>
      <dgm:spPr/>
    </dgm:pt>
    <dgm:pt modelId="{FB620B20-B0AC-4FD4-9A72-8DC0F99618D8}" type="pres">
      <dgm:prSet presAssocID="{B3B0E391-6722-4640-ABF3-D6F7FE87653D}" presName="connTx" presStyleLbl="parChTrans1D3" presStyleIdx="8" presStyleCnt="9"/>
      <dgm:spPr/>
    </dgm:pt>
    <dgm:pt modelId="{4AFBA753-424A-46D3-95C7-2A122F2DF303}" type="pres">
      <dgm:prSet presAssocID="{36D20215-FB76-4C3F-8499-48B26A0D0B73}" presName="root2" presStyleCnt="0"/>
      <dgm:spPr/>
    </dgm:pt>
    <dgm:pt modelId="{E053C216-0EF3-4871-B9D2-9C376FA5286F}" type="pres">
      <dgm:prSet presAssocID="{36D20215-FB76-4C3F-8499-48B26A0D0B73}" presName="LevelTwoTextNode" presStyleLbl="node3" presStyleIdx="8" presStyleCnt="9" custScaleX="208287">
        <dgm:presLayoutVars>
          <dgm:chPref val="3"/>
        </dgm:presLayoutVars>
      </dgm:prSet>
      <dgm:spPr/>
    </dgm:pt>
    <dgm:pt modelId="{71516F4B-1647-4BC5-94F1-FD816B4ADF78}" type="pres">
      <dgm:prSet presAssocID="{36D20215-FB76-4C3F-8499-48B26A0D0B73}" presName="level3hierChild" presStyleCnt="0"/>
      <dgm:spPr/>
    </dgm:pt>
  </dgm:ptLst>
  <dgm:cxnLst>
    <dgm:cxn modelId="{AD8FD600-3B29-42BE-91E4-B552ACD87C3D}" srcId="{7120BC86-D985-480D-879E-082FFBA7F256}" destId="{E6443BE9-75E0-4BF3-994C-EFE279C52690}" srcOrd="0" destOrd="0" parTransId="{4ACEFF2C-B161-4903-B15B-4AB8023CA16A}" sibTransId="{A5E66344-B07F-4B14-895C-A9FB79015F2C}"/>
    <dgm:cxn modelId="{0376BD04-2AF0-4353-BD85-18C50B805982}" type="presOf" srcId="{C651C4B6-9C65-44CF-90E0-1997BBA529EB}" destId="{507F0531-A70D-48E0-A54B-C334B4ADAFA8}" srcOrd="1" destOrd="0" presId="urn:microsoft.com/office/officeart/2005/8/layout/hierarchy2"/>
    <dgm:cxn modelId="{5962C316-5AFB-429D-9F5E-CFD16084BF68}" type="presOf" srcId="{F53EE832-0DB6-44B9-9669-C2415FC68029}" destId="{2EF5AFD4-ED1E-419A-A721-44D0D57AB1F6}" srcOrd="1" destOrd="0" presId="urn:microsoft.com/office/officeart/2005/8/layout/hierarchy2"/>
    <dgm:cxn modelId="{A181A818-1493-4804-B87A-D041F4704E2A}" type="presOf" srcId="{A90C4C71-B81F-40AD-BBF3-623B72DE6905}" destId="{C87CBA8C-3ED3-4F77-A5DA-C4940E898BB2}" srcOrd="1" destOrd="0" presId="urn:microsoft.com/office/officeart/2005/8/layout/hierarchy2"/>
    <dgm:cxn modelId="{3539D51A-5D5E-4B33-91B6-F2A073F265D1}" type="presOf" srcId="{22128FD9-2360-4943-B24F-C22E4B7D7E42}" destId="{036B8005-8BBF-4DEB-B831-6118E7092E01}" srcOrd="0" destOrd="0" presId="urn:microsoft.com/office/officeart/2005/8/layout/hierarchy2"/>
    <dgm:cxn modelId="{42DFC31E-485C-4B02-BDA4-00406CA19B6D}" type="presOf" srcId="{22128FD9-2360-4943-B24F-C22E4B7D7E42}" destId="{BA21E41E-FA13-47D7-BE46-44442F0B6F5A}" srcOrd="1" destOrd="0" presId="urn:microsoft.com/office/officeart/2005/8/layout/hierarchy2"/>
    <dgm:cxn modelId="{B48B7D1F-D4AE-4FF0-890E-506EF6AB8B3F}" type="presOf" srcId="{A90C4C71-B81F-40AD-BBF3-623B72DE6905}" destId="{DDE893C0-3300-41C2-92D7-05C74AE9659F}" srcOrd="0" destOrd="0" presId="urn:microsoft.com/office/officeart/2005/8/layout/hierarchy2"/>
    <dgm:cxn modelId="{73EF8821-B7FA-40C9-AC40-89E727D1E6A7}" type="presOf" srcId="{2D29380C-4CC5-4B7F-AD76-D566DAB51DFE}" destId="{7138CC21-A616-4FD4-B682-52D842BFE4DD}" srcOrd="0" destOrd="0" presId="urn:microsoft.com/office/officeart/2005/8/layout/hierarchy2"/>
    <dgm:cxn modelId="{C4336B23-1C4D-42F9-8A6D-84A7712F5FE5}" type="presOf" srcId="{F6DD6C47-7E9E-4A5D-B8B4-E344315842CA}" destId="{292B8D79-4F59-42BF-BD2E-529E2D9335CE}" srcOrd="0" destOrd="0" presId="urn:microsoft.com/office/officeart/2005/8/layout/hierarchy2"/>
    <dgm:cxn modelId="{A537B32A-571E-4850-B57B-A018A7E6C597}" type="presOf" srcId="{E6443BE9-75E0-4BF3-994C-EFE279C52690}" destId="{8AADCFEE-7CE1-4943-B538-CA4F5929F181}" srcOrd="0" destOrd="0" presId="urn:microsoft.com/office/officeart/2005/8/layout/hierarchy2"/>
    <dgm:cxn modelId="{C669E02E-F00F-4149-A336-B6FED73C9D12}" type="presOf" srcId="{822F04FA-45E2-4259-9D67-9940C75D1684}" destId="{FFA24D22-AE00-4848-A61B-A4347C4E5F90}" srcOrd="0" destOrd="0" presId="urn:microsoft.com/office/officeart/2005/8/layout/hierarchy2"/>
    <dgm:cxn modelId="{18292B33-1335-4523-BF6B-B7F79243CBC5}" type="presOf" srcId="{534783E3-EE2F-46ED-82DC-A89EB7DBB09C}" destId="{58694F57-2791-40A5-9B05-847D22DFAEDF}" srcOrd="0" destOrd="0" presId="urn:microsoft.com/office/officeart/2005/8/layout/hierarchy2"/>
    <dgm:cxn modelId="{F1E8BA33-DF63-4058-8DD0-7180EB1C50B7}" type="presOf" srcId="{AED6D5C1-4BE0-423D-AC60-EF1402655BAE}" destId="{9FAB3737-FC04-45C3-B9FD-5889B8B2B756}" srcOrd="0" destOrd="0" presId="urn:microsoft.com/office/officeart/2005/8/layout/hierarchy2"/>
    <dgm:cxn modelId="{B59CF944-38F1-4F2E-8F87-6615714A1B5B}" srcId="{942FD96C-2170-4896-95D8-810D11D9CF20}" destId="{F6DD6C47-7E9E-4A5D-B8B4-E344315842CA}" srcOrd="1" destOrd="0" parTransId="{F53EE832-0DB6-44B9-9669-C2415FC68029}" sibTransId="{BDF93B3E-4640-4CC8-8603-7AE2BD4FA3BF}"/>
    <dgm:cxn modelId="{9C539E45-7B97-4005-A1BD-A4C1212A35F6}" srcId="{942FD96C-2170-4896-95D8-810D11D9CF20}" destId="{E25D64A4-13CF-4F94-A2A9-528C28488C65}" srcOrd="2" destOrd="0" parTransId="{28DC4E0A-FCC9-4CF0-947E-52DDE550DA83}" sibTransId="{557EF908-F56A-4432-A08A-BBB169949F2B}"/>
    <dgm:cxn modelId="{07835A47-CA6E-41F6-A411-9725EF5AABA3}" type="presOf" srcId="{F53EE832-0DB6-44B9-9669-C2415FC68029}" destId="{842EC969-2B07-405B-A064-BA9E97B6F2A6}" srcOrd="0" destOrd="0" presId="urn:microsoft.com/office/officeart/2005/8/layout/hierarchy2"/>
    <dgm:cxn modelId="{7DFF2A69-EB3B-4753-8317-B48C24DDECE2}" type="presOf" srcId="{B3B0E391-6722-4640-ABF3-D6F7FE87653D}" destId="{34A61C7F-7CD4-431F-970E-367C39FDD35B}" srcOrd="0" destOrd="0" presId="urn:microsoft.com/office/officeart/2005/8/layout/hierarchy2"/>
    <dgm:cxn modelId="{1382F449-F4A6-4E9C-9101-B34FBE27BEAD}" srcId="{13A59A1F-920D-4CD5-AA1C-589246135692}" destId="{7BEEA7F7-ACCD-417F-95A4-9CFD75B7CA4D}" srcOrd="1" destOrd="0" parTransId="{AED6D5C1-4BE0-423D-AC60-EF1402655BAE}" sibTransId="{67F0BDBB-4DCC-4472-B299-959FA1A85340}"/>
    <dgm:cxn modelId="{4B9EF36B-E731-4165-A95F-39E5EAFBAA2F}" srcId="{DB556955-E2C2-4981-B971-9C7775919089}" destId="{AC7CC155-61E5-4D3A-8133-E7909F9EED1B}" srcOrd="0" destOrd="0" parTransId="{A9434058-24C1-4E2A-9249-45170DA2B207}" sibTransId="{FA487A99-5CBD-49F0-BC43-4B4EDC5C104A}"/>
    <dgm:cxn modelId="{4A73C26D-28A0-472C-9853-EFCD076EB32B}" srcId="{FDCAA344-46AB-45E4-89AD-1CC66D1F1248}" destId="{13A59A1F-920D-4CD5-AA1C-589246135692}" srcOrd="0" destOrd="0" parTransId="{5C1CAA5C-55DC-4EA9-9D9B-9F5CD4291E0F}" sibTransId="{D9DA67D6-883F-4055-B9E6-AD4EA2EEBD0F}"/>
    <dgm:cxn modelId="{3137DA4F-EB38-4C43-9562-DEDFF3F11FB9}" type="presOf" srcId="{13A59A1F-920D-4CD5-AA1C-589246135692}" destId="{B90492E5-B69C-4A9B-A362-E90EB2BB6C04}" srcOrd="0" destOrd="0" presId="urn:microsoft.com/office/officeart/2005/8/layout/hierarchy2"/>
    <dgm:cxn modelId="{C1465F51-AD54-4A32-BBF3-FAA994CA0916}" srcId="{7BEEA7F7-ACCD-417F-95A4-9CFD75B7CA4D}" destId="{542773D9-0FDE-44EE-843A-63AE1CC74578}" srcOrd="0" destOrd="0" parTransId="{A90C4C71-B81F-40AD-BBF3-623B72DE6905}" sibTransId="{F8B423D5-08C0-4FC6-B973-87CD87C79FE8}"/>
    <dgm:cxn modelId="{03CF9B73-851E-41C0-91A2-20AB70B114F6}" srcId="{7120BC86-D985-480D-879E-082FFBA7F256}" destId="{C8FBB6C4-3BA7-4B87-92AE-7DB6B4DB8FAE}" srcOrd="1" destOrd="0" parTransId="{22128FD9-2360-4943-B24F-C22E4B7D7E42}" sibTransId="{5D43D363-C19B-4189-9543-765B15A31C49}"/>
    <dgm:cxn modelId="{1D818E56-C24C-45D3-B726-59420003CBFA}" type="presOf" srcId="{1954F613-3BED-4625-BC17-5B308A10800A}" destId="{FFFACA1B-2172-4763-868B-B73D236B9049}" srcOrd="0" destOrd="0" presId="urn:microsoft.com/office/officeart/2005/8/layout/hierarchy2"/>
    <dgm:cxn modelId="{84728A77-98B5-46BD-917A-A066ADD6E398}" type="presOf" srcId="{AC7CC155-61E5-4D3A-8133-E7909F9EED1B}" destId="{910CDB4A-F78B-4C6D-B6CE-2E9666B98E43}" srcOrd="0" destOrd="0" presId="urn:microsoft.com/office/officeart/2005/8/layout/hierarchy2"/>
    <dgm:cxn modelId="{83AC2758-AEF3-4BE5-86A1-C98E243C6B0A}" type="presOf" srcId="{DB556955-E2C2-4981-B971-9C7775919089}" destId="{5F41E221-9259-47B7-8CC3-36F3BFF7A6D1}" srcOrd="0" destOrd="0" presId="urn:microsoft.com/office/officeart/2005/8/layout/hierarchy2"/>
    <dgm:cxn modelId="{03E31C59-B3A6-408B-BACC-05596B3A70C5}" type="presOf" srcId="{542773D9-0FDE-44EE-843A-63AE1CC74578}" destId="{891CB5F2-7EB4-4273-9B7A-96EDB6C9FA5B}" srcOrd="0" destOrd="0" presId="urn:microsoft.com/office/officeart/2005/8/layout/hierarchy2"/>
    <dgm:cxn modelId="{C9EF4279-0CAA-4344-9179-6539803FA1E7}" type="presOf" srcId="{942FD96C-2170-4896-95D8-810D11D9CF20}" destId="{E20DC0B8-A05C-4846-9F28-9193B4292926}" srcOrd="0" destOrd="0" presId="urn:microsoft.com/office/officeart/2005/8/layout/hierarchy2"/>
    <dgm:cxn modelId="{F2E5F280-2393-40B3-B5B5-BF16FC5F0701}" srcId="{13A59A1F-920D-4CD5-AA1C-589246135692}" destId="{DB556955-E2C2-4981-B971-9C7775919089}" srcOrd="2" destOrd="0" parTransId="{1954F613-3BED-4625-BC17-5B308A10800A}" sibTransId="{65E298AA-5AF6-4480-81C9-CB419082F2B9}"/>
    <dgm:cxn modelId="{76022B82-35D8-4E14-A596-CC67F357B6EA}" srcId="{942FD96C-2170-4896-95D8-810D11D9CF20}" destId="{7447D5C6-5EC7-4FB5-911C-81E96B59D513}" srcOrd="0" destOrd="0" parTransId="{C651C4B6-9C65-44CF-90E0-1997BBA529EB}" sibTransId="{09530B78-CFEA-4A78-BAC5-CFA1F699A3FB}"/>
    <dgm:cxn modelId="{C85B3385-4A40-4E0B-94FF-2E9EA8329639}" type="presOf" srcId="{28DC4E0A-FCC9-4CF0-947E-52DDE550DA83}" destId="{C10F8DA3-7762-4F70-8B7F-2925153C912C}" srcOrd="0" destOrd="0" presId="urn:microsoft.com/office/officeart/2005/8/layout/hierarchy2"/>
    <dgm:cxn modelId="{3316E288-6A4C-4C17-A859-C33FABB5F8FC}" type="presOf" srcId="{28EA1187-29E2-45CD-A37B-2F61D723A18C}" destId="{13A1A8A8-4DC8-4B41-9B05-200ED873F85F}" srcOrd="1" destOrd="0" presId="urn:microsoft.com/office/officeart/2005/8/layout/hierarchy2"/>
    <dgm:cxn modelId="{EA06AA8E-FFFA-4CA6-9EDE-BD582E9EDB7D}" type="presOf" srcId="{36D20215-FB76-4C3F-8499-48B26A0D0B73}" destId="{E053C216-0EF3-4871-B9D2-9C376FA5286F}" srcOrd="0" destOrd="0" presId="urn:microsoft.com/office/officeart/2005/8/layout/hierarchy2"/>
    <dgm:cxn modelId="{3689D98E-D6C4-4806-A519-7D69BD3E34D7}" type="presOf" srcId="{28DC4E0A-FCC9-4CF0-947E-52DDE550DA83}" destId="{EEA84F54-82FC-430C-A03E-206CDE11C9A3}" srcOrd="1" destOrd="0" presId="urn:microsoft.com/office/officeart/2005/8/layout/hierarchy2"/>
    <dgm:cxn modelId="{B2572893-180B-41B8-8A7B-9541E263A0CD}" type="presOf" srcId="{AED6D5C1-4BE0-423D-AC60-EF1402655BAE}" destId="{DB8401F0-F31F-4034-9EB2-51318756B3CA}" srcOrd="1" destOrd="0" presId="urn:microsoft.com/office/officeart/2005/8/layout/hierarchy2"/>
    <dgm:cxn modelId="{E61D799F-5CA3-4812-B37C-7C9D7C4207C9}" srcId="{13A59A1F-920D-4CD5-AA1C-589246135692}" destId="{534783E3-EE2F-46ED-82DC-A89EB7DBB09C}" srcOrd="4" destOrd="0" parTransId="{2D29380C-4CC5-4B7F-AD76-D566DAB51DFE}" sibTransId="{897EA0BE-69E6-4B44-8029-AF6B2FA5CAE0}"/>
    <dgm:cxn modelId="{B52A32A0-C82E-4DB1-962B-A3834ED9A234}" type="presOf" srcId="{A9434058-24C1-4E2A-9249-45170DA2B207}" destId="{56950329-BCAA-41F9-AEBE-DED550BC5B18}" srcOrd="0" destOrd="0" presId="urn:microsoft.com/office/officeart/2005/8/layout/hierarchy2"/>
    <dgm:cxn modelId="{AD4E1DA1-51E0-4F68-AC54-E6EAED8779E8}" type="presOf" srcId="{FDCAA344-46AB-45E4-89AD-1CC66D1F1248}" destId="{687BA747-D38A-4FDF-8BA2-B28EF2B11CF6}" srcOrd="0" destOrd="0" presId="urn:microsoft.com/office/officeart/2005/8/layout/hierarchy2"/>
    <dgm:cxn modelId="{AD0E75A8-34C6-437A-94C5-00F71A8F1EA2}" type="presOf" srcId="{E25D64A4-13CF-4F94-A2A9-528C28488C65}" destId="{DC1C8503-4033-4CB6-A247-F40E42416E3A}" srcOrd="0" destOrd="0" presId="urn:microsoft.com/office/officeart/2005/8/layout/hierarchy2"/>
    <dgm:cxn modelId="{1420B7A8-5C05-4E23-BE6A-0E85A426FA08}" type="presOf" srcId="{4ACEFF2C-B161-4903-B15B-4AB8023CA16A}" destId="{62D8D969-4E22-4E9A-898E-1C8A05B3232C}" srcOrd="1" destOrd="0" presId="urn:microsoft.com/office/officeart/2005/8/layout/hierarchy2"/>
    <dgm:cxn modelId="{2BCF72B0-120B-43A3-8F8E-73C1888DC839}" type="presOf" srcId="{88F2FA19-5290-4016-9C28-9EE239BB5125}" destId="{CB2F980E-EAA4-4192-A6B2-177652EEBB7E}" srcOrd="0" destOrd="0" presId="urn:microsoft.com/office/officeart/2005/8/layout/hierarchy2"/>
    <dgm:cxn modelId="{544098B1-F0B7-45CC-B3CC-45E830B9688E}" type="presOf" srcId="{7120BC86-D985-480D-879E-082FFBA7F256}" destId="{CEFEA3A1-4327-49F0-A0E7-98B3C0BC5E66}" srcOrd="0" destOrd="0" presId="urn:microsoft.com/office/officeart/2005/8/layout/hierarchy2"/>
    <dgm:cxn modelId="{0BD25AB6-8C3C-4079-BA4C-97FA6666A910}" type="presOf" srcId="{7BEEA7F7-ACCD-417F-95A4-9CFD75B7CA4D}" destId="{C75814CD-D4E2-4F97-B2AE-F27F8CD76F68}" srcOrd="0" destOrd="0" presId="urn:microsoft.com/office/officeart/2005/8/layout/hierarchy2"/>
    <dgm:cxn modelId="{F789D4BF-F98D-435D-9EF0-FA0FE8DBBE38}" srcId="{13A59A1F-920D-4CD5-AA1C-589246135692}" destId="{7120BC86-D985-480D-879E-082FFBA7F256}" srcOrd="3" destOrd="0" parTransId="{822F04FA-45E2-4259-9D67-9940C75D1684}" sibTransId="{0416FE93-55B1-4C50-8DD1-708AEE6F8311}"/>
    <dgm:cxn modelId="{DF86D9C5-0F7E-41ED-B9B6-5A5809A54AC4}" type="presOf" srcId="{28EA1187-29E2-45CD-A37B-2F61D723A18C}" destId="{7BF4BC3D-11C1-4CEB-96BB-E925F37BFA07}" srcOrd="0" destOrd="0" presId="urn:microsoft.com/office/officeart/2005/8/layout/hierarchy2"/>
    <dgm:cxn modelId="{7C1FE8CF-7C5E-4AEE-8E86-DF3EDDAAF657}" type="presOf" srcId="{2D29380C-4CC5-4B7F-AD76-D566DAB51DFE}" destId="{A16368C4-6E17-4658-940D-895406020F4D}" srcOrd="1" destOrd="0" presId="urn:microsoft.com/office/officeart/2005/8/layout/hierarchy2"/>
    <dgm:cxn modelId="{11F63DD2-886D-415D-959E-38AE502606EE}" srcId="{DB556955-E2C2-4981-B971-9C7775919089}" destId="{55F2F59F-8F4A-47C5-8A64-2CC3FF372184}" srcOrd="1" destOrd="0" parTransId="{88F2FA19-5290-4016-9C28-9EE239BB5125}" sibTransId="{97EF03D9-1C3E-4094-A624-B1C0825CCAA6}"/>
    <dgm:cxn modelId="{5520C1D5-B971-44DC-99AD-438AD6762307}" srcId="{13A59A1F-920D-4CD5-AA1C-589246135692}" destId="{942FD96C-2170-4896-95D8-810D11D9CF20}" srcOrd="0" destOrd="0" parTransId="{28EA1187-29E2-45CD-A37B-2F61D723A18C}" sibTransId="{1595864C-B2F7-4A8A-AE4A-BD967A2CEFC8}"/>
    <dgm:cxn modelId="{4000D4D5-7798-4A91-905E-0D4B101FCC07}" type="presOf" srcId="{C651C4B6-9C65-44CF-90E0-1997BBA529EB}" destId="{A6A53EBF-5944-4B07-BD6E-82F1E507FB08}" srcOrd="0" destOrd="0" presId="urn:microsoft.com/office/officeart/2005/8/layout/hierarchy2"/>
    <dgm:cxn modelId="{1B647DDA-D7EA-4F64-9F54-B78321A31244}" type="presOf" srcId="{822F04FA-45E2-4259-9D67-9940C75D1684}" destId="{B19A703C-3E07-4A68-8136-2B0EB7653A1F}" srcOrd="1" destOrd="0" presId="urn:microsoft.com/office/officeart/2005/8/layout/hierarchy2"/>
    <dgm:cxn modelId="{AC2BABE1-FFE9-4887-A425-FC85872FA3FF}" type="presOf" srcId="{4ACEFF2C-B161-4903-B15B-4AB8023CA16A}" destId="{E1AD6C53-968F-4515-B793-E26B2004D64C}" srcOrd="0" destOrd="0" presId="urn:microsoft.com/office/officeart/2005/8/layout/hierarchy2"/>
    <dgm:cxn modelId="{48EAE0E4-D823-43E5-A0F9-D2A77CDABB94}" type="presOf" srcId="{55F2F59F-8F4A-47C5-8A64-2CC3FF372184}" destId="{6CE2B3A4-F7F9-42E4-B1C0-A064E1E8FAC9}" srcOrd="0" destOrd="0" presId="urn:microsoft.com/office/officeart/2005/8/layout/hierarchy2"/>
    <dgm:cxn modelId="{0AE21FE6-E3CC-4EDF-990D-0219D7607E01}" type="presOf" srcId="{B3B0E391-6722-4640-ABF3-D6F7FE87653D}" destId="{FB620B20-B0AC-4FD4-9A72-8DC0F99618D8}" srcOrd="1" destOrd="0" presId="urn:microsoft.com/office/officeart/2005/8/layout/hierarchy2"/>
    <dgm:cxn modelId="{A6D597E6-8C53-4585-B370-4667CEDB1CCE}" type="presOf" srcId="{1954F613-3BED-4625-BC17-5B308A10800A}" destId="{1CF9E1F5-1FDD-46B9-A82D-541C76707D45}" srcOrd="1" destOrd="0" presId="urn:microsoft.com/office/officeart/2005/8/layout/hierarchy2"/>
    <dgm:cxn modelId="{17EB70EA-4B56-4B91-94A6-9F7E1DE90C72}" type="presOf" srcId="{88F2FA19-5290-4016-9C28-9EE239BB5125}" destId="{2FA48EB6-B0E2-468D-A005-0D4264F18009}" srcOrd="1" destOrd="0" presId="urn:microsoft.com/office/officeart/2005/8/layout/hierarchy2"/>
    <dgm:cxn modelId="{B0FDBFF8-6620-4384-A04D-CA0DEBEA68C4}" type="presOf" srcId="{7447D5C6-5EC7-4FB5-911C-81E96B59D513}" destId="{11047778-F88B-495C-A905-A083F0923345}" srcOrd="0" destOrd="0" presId="urn:microsoft.com/office/officeart/2005/8/layout/hierarchy2"/>
    <dgm:cxn modelId="{1FD8FDF8-067B-4CF6-A484-2E3C7CC05B1C}" type="presOf" srcId="{A9434058-24C1-4E2A-9249-45170DA2B207}" destId="{30150ACD-F3F2-4EF9-9B24-841BFC0F80EA}" srcOrd="1" destOrd="0" presId="urn:microsoft.com/office/officeart/2005/8/layout/hierarchy2"/>
    <dgm:cxn modelId="{07F2D1FA-D727-46F8-AEFC-AF7974F0FA70}" type="presOf" srcId="{C8FBB6C4-3BA7-4B87-92AE-7DB6B4DB8FAE}" destId="{7247C7B8-0166-41D9-B01B-177150B0C0B8}" srcOrd="0" destOrd="0" presId="urn:microsoft.com/office/officeart/2005/8/layout/hierarchy2"/>
    <dgm:cxn modelId="{D0FD2FFB-F0B9-468F-B00D-5F26FF1AC1D1}" srcId="{534783E3-EE2F-46ED-82DC-A89EB7DBB09C}" destId="{36D20215-FB76-4C3F-8499-48B26A0D0B73}" srcOrd="0" destOrd="0" parTransId="{B3B0E391-6722-4640-ABF3-D6F7FE87653D}" sibTransId="{7896EE22-959A-444C-A988-8A7F2AE050F2}"/>
    <dgm:cxn modelId="{FF9568FA-D567-43CE-99AD-A004F29EBF19}" type="presParOf" srcId="{687BA747-D38A-4FDF-8BA2-B28EF2B11CF6}" destId="{2D2248A9-58C1-43C8-BB34-8B3577DDA66D}" srcOrd="0" destOrd="0" presId="urn:microsoft.com/office/officeart/2005/8/layout/hierarchy2"/>
    <dgm:cxn modelId="{1EAE7BEF-D941-4A75-9705-8E2F3375A295}" type="presParOf" srcId="{2D2248A9-58C1-43C8-BB34-8B3577DDA66D}" destId="{B90492E5-B69C-4A9B-A362-E90EB2BB6C04}" srcOrd="0" destOrd="0" presId="urn:microsoft.com/office/officeart/2005/8/layout/hierarchy2"/>
    <dgm:cxn modelId="{CCF0939B-857C-4EAB-AC5A-A784F06D00B5}" type="presParOf" srcId="{2D2248A9-58C1-43C8-BB34-8B3577DDA66D}" destId="{8097FEA1-41E4-4CC1-BE44-F55078D94FB7}" srcOrd="1" destOrd="0" presId="urn:microsoft.com/office/officeart/2005/8/layout/hierarchy2"/>
    <dgm:cxn modelId="{24922D36-CE44-4821-BC62-6518FC9543F1}" type="presParOf" srcId="{8097FEA1-41E4-4CC1-BE44-F55078D94FB7}" destId="{7BF4BC3D-11C1-4CEB-96BB-E925F37BFA07}" srcOrd="0" destOrd="0" presId="urn:microsoft.com/office/officeart/2005/8/layout/hierarchy2"/>
    <dgm:cxn modelId="{FD851F57-446C-4B0F-976A-2CDC8A98E230}" type="presParOf" srcId="{7BF4BC3D-11C1-4CEB-96BB-E925F37BFA07}" destId="{13A1A8A8-4DC8-4B41-9B05-200ED873F85F}" srcOrd="0" destOrd="0" presId="urn:microsoft.com/office/officeart/2005/8/layout/hierarchy2"/>
    <dgm:cxn modelId="{5948B93C-4E67-4988-8085-C0483CC00E1A}" type="presParOf" srcId="{8097FEA1-41E4-4CC1-BE44-F55078D94FB7}" destId="{155D8E7A-9E6B-4352-893E-89F9AE5E788A}" srcOrd="1" destOrd="0" presId="urn:microsoft.com/office/officeart/2005/8/layout/hierarchy2"/>
    <dgm:cxn modelId="{0DD3C51E-9DF0-4DAF-B1FD-6BBAECAEE332}" type="presParOf" srcId="{155D8E7A-9E6B-4352-893E-89F9AE5E788A}" destId="{E20DC0B8-A05C-4846-9F28-9193B4292926}" srcOrd="0" destOrd="0" presId="urn:microsoft.com/office/officeart/2005/8/layout/hierarchy2"/>
    <dgm:cxn modelId="{8024E8D2-E991-43E3-93A7-EE9DF9E81819}" type="presParOf" srcId="{155D8E7A-9E6B-4352-893E-89F9AE5E788A}" destId="{1144398B-8844-4EDF-8B6D-0F8920833D6A}" srcOrd="1" destOrd="0" presId="urn:microsoft.com/office/officeart/2005/8/layout/hierarchy2"/>
    <dgm:cxn modelId="{4ECBF355-E9D0-4565-9F39-CFBA4DBD390E}" type="presParOf" srcId="{1144398B-8844-4EDF-8B6D-0F8920833D6A}" destId="{A6A53EBF-5944-4B07-BD6E-82F1E507FB08}" srcOrd="0" destOrd="0" presId="urn:microsoft.com/office/officeart/2005/8/layout/hierarchy2"/>
    <dgm:cxn modelId="{56C53E77-1A10-412F-BCC4-069295429CBB}" type="presParOf" srcId="{A6A53EBF-5944-4B07-BD6E-82F1E507FB08}" destId="{507F0531-A70D-48E0-A54B-C334B4ADAFA8}" srcOrd="0" destOrd="0" presId="urn:microsoft.com/office/officeart/2005/8/layout/hierarchy2"/>
    <dgm:cxn modelId="{1F26E625-D213-409E-84EE-A9772DB64F6D}" type="presParOf" srcId="{1144398B-8844-4EDF-8B6D-0F8920833D6A}" destId="{C673EFFE-1467-419B-B305-DCD6343B52D7}" srcOrd="1" destOrd="0" presId="urn:microsoft.com/office/officeart/2005/8/layout/hierarchy2"/>
    <dgm:cxn modelId="{0DDEADFA-DDE4-40E3-9E0D-209426B92FA4}" type="presParOf" srcId="{C673EFFE-1467-419B-B305-DCD6343B52D7}" destId="{11047778-F88B-495C-A905-A083F0923345}" srcOrd="0" destOrd="0" presId="urn:microsoft.com/office/officeart/2005/8/layout/hierarchy2"/>
    <dgm:cxn modelId="{FDDB4D91-74ED-4FD7-9315-BBBCE5112046}" type="presParOf" srcId="{C673EFFE-1467-419B-B305-DCD6343B52D7}" destId="{41769565-3C9C-49B0-86AB-5A2DA77C6590}" srcOrd="1" destOrd="0" presId="urn:microsoft.com/office/officeart/2005/8/layout/hierarchy2"/>
    <dgm:cxn modelId="{579827FB-2120-4BE1-88C6-F5EA3DD3654F}" type="presParOf" srcId="{1144398B-8844-4EDF-8B6D-0F8920833D6A}" destId="{842EC969-2B07-405B-A064-BA9E97B6F2A6}" srcOrd="2" destOrd="0" presId="urn:microsoft.com/office/officeart/2005/8/layout/hierarchy2"/>
    <dgm:cxn modelId="{2ACFDC41-CE3E-4298-AC7C-4CA1E1D0B9D0}" type="presParOf" srcId="{842EC969-2B07-405B-A064-BA9E97B6F2A6}" destId="{2EF5AFD4-ED1E-419A-A721-44D0D57AB1F6}" srcOrd="0" destOrd="0" presId="urn:microsoft.com/office/officeart/2005/8/layout/hierarchy2"/>
    <dgm:cxn modelId="{83B37ABF-764E-4E7E-A85D-5D133D4A27A0}" type="presParOf" srcId="{1144398B-8844-4EDF-8B6D-0F8920833D6A}" destId="{1D1F5C57-C232-4431-9C3E-5975AECA1E2C}" srcOrd="3" destOrd="0" presId="urn:microsoft.com/office/officeart/2005/8/layout/hierarchy2"/>
    <dgm:cxn modelId="{063B394C-8B4F-4F7F-87C8-2DEA207B0C49}" type="presParOf" srcId="{1D1F5C57-C232-4431-9C3E-5975AECA1E2C}" destId="{292B8D79-4F59-42BF-BD2E-529E2D9335CE}" srcOrd="0" destOrd="0" presId="urn:microsoft.com/office/officeart/2005/8/layout/hierarchy2"/>
    <dgm:cxn modelId="{E6B7916C-7CE7-4965-BBE7-943CB8A02C0A}" type="presParOf" srcId="{1D1F5C57-C232-4431-9C3E-5975AECA1E2C}" destId="{A027A4A4-5716-44BF-86C7-0D25A2C5B4BB}" srcOrd="1" destOrd="0" presId="urn:microsoft.com/office/officeart/2005/8/layout/hierarchy2"/>
    <dgm:cxn modelId="{B1297F65-0EEF-4753-B869-97F6BEAC6DA8}" type="presParOf" srcId="{1144398B-8844-4EDF-8B6D-0F8920833D6A}" destId="{C10F8DA3-7762-4F70-8B7F-2925153C912C}" srcOrd="4" destOrd="0" presId="urn:microsoft.com/office/officeart/2005/8/layout/hierarchy2"/>
    <dgm:cxn modelId="{6FA40F78-ABF1-4328-ABD7-4DAF1BC70BB1}" type="presParOf" srcId="{C10F8DA3-7762-4F70-8B7F-2925153C912C}" destId="{EEA84F54-82FC-430C-A03E-206CDE11C9A3}" srcOrd="0" destOrd="0" presId="urn:microsoft.com/office/officeart/2005/8/layout/hierarchy2"/>
    <dgm:cxn modelId="{DF757C25-FA49-4E50-B7D1-AA8DE9FD06F5}" type="presParOf" srcId="{1144398B-8844-4EDF-8B6D-0F8920833D6A}" destId="{6206B00F-3E8C-4BBB-83A4-9CFD609F6AB0}" srcOrd="5" destOrd="0" presId="urn:microsoft.com/office/officeart/2005/8/layout/hierarchy2"/>
    <dgm:cxn modelId="{06CAD88F-44EA-4A4D-9C75-5815A36867EB}" type="presParOf" srcId="{6206B00F-3E8C-4BBB-83A4-9CFD609F6AB0}" destId="{DC1C8503-4033-4CB6-A247-F40E42416E3A}" srcOrd="0" destOrd="0" presId="urn:microsoft.com/office/officeart/2005/8/layout/hierarchy2"/>
    <dgm:cxn modelId="{3482E079-643E-4026-A4C5-823D7D76745E}" type="presParOf" srcId="{6206B00F-3E8C-4BBB-83A4-9CFD609F6AB0}" destId="{A8C26B33-6D04-4D5F-A57C-30906B4A6CF0}" srcOrd="1" destOrd="0" presId="urn:microsoft.com/office/officeart/2005/8/layout/hierarchy2"/>
    <dgm:cxn modelId="{B9BFE7FF-57F0-43C1-8BCF-38E38E04EA63}" type="presParOf" srcId="{8097FEA1-41E4-4CC1-BE44-F55078D94FB7}" destId="{9FAB3737-FC04-45C3-B9FD-5889B8B2B756}" srcOrd="2" destOrd="0" presId="urn:microsoft.com/office/officeart/2005/8/layout/hierarchy2"/>
    <dgm:cxn modelId="{91BB97D2-8721-47DB-B26E-CD0F9DD122E9}" type="presParOf" srcId="{9FAB3737-FC04-45C3-B9FD-5889B8B2B756}" destId="{DB8401F0-F31F-4034-9EB2-51318756B3CA}" srcOrd="0" destOrd="0" presId="urn:microsoft.com/office/officeart/2005/8/layout/hierarchy2"/>
    <dgm:cxn modelId="{1AF40E4A-835D-44E4-8CA2-36FAFA9C98B2}" type="presParOf" srcId="{8097FEA1-41E4-4CC1-BE44-F55078D94FB7}" destId="{96175E02-CAA4-447C-B5BF-67BD81514AC9}" srcOrd="3" destOrd="0" presId="urn:microsoft.com/office/officeart/2005/8/layout/hierarchy2"/>
    <dgm:cxn modelId="{B45ED433-7447-4263-AD4C-04C036CADEC3}" type="presParOf" srcId="{96175E02-CAA4-447C-B5BF-67BD81514AC9}" destId="{C75814CD-D4E2-4F97-B2AE-F27F8CD76F68}" srcOrd="0" destOrd="0" presId="urn:microsoft.com/office/officeart/2005/8/layout/hierarchy2"/>
    <dgm:cxn modelId="{B6F16A67-B79C-45CF-BD63-71EC981FA711}" type="presParOf" srcId="{96175E02-CAA4-447C-B5BF-67BD81514AC9}" destId="{48B56CD4-F1F4-4E75-B174-8CD33D8A602E}" srcOrd="1" destOrd="0" presId="urn:microsoft.com/office/officeart/2005/8/layout/hierarchy2"/>
    <dgm:cxn modelId="{B61CAD48-91E8-4525-ABE1-2E0C27CA4045}" type="presParOf" srcId="{48B56CD4-F1F4-4E75-B174-8CD33D8A602E}" destId="{DDE893C0-3300-41C2-92D7-05C74AE9659F}" srcOrd="0" destOrd="0" presId="urn:microsoft.com/office/officeart/2005/8/layout/hierarchy2"/>
    <dgm:cxn modelId="{43DEA900-17FB-45FA-8680-A86B08DCDD7D}" type="presParOf" srcId="{DDE893C0-3300-41C2-92D7-05C74AE9659F}" destId="{C87CBA8C-3ED3-4F77-A5DA-C4940E898BB2}" srcOrd="0" destOrd="0" presId="urn:microsoft.com/office/officeart/2005/8/layout/hierarchy2"/>
    <dgm:cxn modelId="{64C82BB5-7E0F-487F-9F7D-3B608609E08F}" type="presParOf" srcId="{48B56CD4-F1F4-4E75-B174-8CD33D8A602E}" destId="{DAA2E937-C09C-4F15-A44B-D2A0928AEF08}" srcOrd="1" destOrd="0" presId="urn:microsoft.com/office/officeart/2005/8/layout/hierarchy2"/>
    <dgm:cxn modelId="{E8EB0626-6406-421D-A167-10C1591E6086}" type="presParOf" srcId="{DAA2E937-C09C-4F15-A44B-D2A0928AEF08}" destId="{891CB5F2-7EB4-4273-9B7A-96EDB6C9FA5B}" srcOrd="0" destOrd="0" presId="urn:microsoft.com/office/officeart/2005/8/layout/hierarchy2"/>
    <dgm:cxn modelId="{2845C9D4-9B3A-4829-8E87-7255D89B37BC}" type="presParOf" srcId="{DAA2E937-C09C-4F15-A44B-D2A0928AEF08}" destId="{7839660C-2F6D-4CFF-87E0-BCD120005B4B}" srcOrd="1" destOrd="0" presId="urn:microsoft.com/office/officeart/2005/8/layout/hierarchy2"/>
    <dgm:cxn modelId="{9023B65D-9354-4038-87EE-0B126D33764D}" type="presParOf" srcId="{8097FEA1-41E4-4CC1-BE44-F55078D94FB7}" destId="{FFFACA1B-2172-4763-868B-B73D236B9049}" srcOrd="4" destOrd="0" presId="urn:microsoft.com/office/officeart/2005/8/layout/hierarchy2"/>
    <dgm:cxn modelId="{88C941F0-2C43-4EDF-9B13-93738D75051B}" type="presParOf" srcId="{FFFACA1B-2172-4763-868B-B73D236B9049}" destId="{1CF9E1F5-1FDD-46B9-A82D-541C76707D45}" srcOrd="0" destOrd="0" presId="urn:microsoft.com/office/officeart/2005/8/layout/hierarchy2"/>
    <dgm:cxn modelId="{9288F891-DA6A-4C56-BB8E-1B4526D39216}" type="presParOf" srcId="{8097FEA1-41E4-4CC1-BE44-F55078D94FB7}" destId="{58627391-81A4-4BDA-BE4B-C7AAA82957CC}" srcOrd="5" destOrd="0" presId="urn:microsoft.com/office/officeart/2005/8/layout/hierarchy2"/>
    <dgm:cxn modelId="{302F1246-46D8-4667-B38C-3B450260D0B0}" type="presParOf" srcId="{58627391-81A4-4BDA-BE4B-C7AAA82957CC}" destId="{5F41E221-9259-47B7-8CC3-36F3BFF7A6D1}" srcOrd="0" destOrd="0" presId="urn:microsoft.com/office/officeart/2005/8/layout/hierarchy2"/>
    <dgm:cxn modelId="{C9E1DA4F-961A-4136-BCAE-B901598E6E73}" type="presParOf" srcId="{58627391-81A4-4BDA-BE4B-C7AAA82957CC}" destId="{7F7E33B4-8829-4755-B7E8-15A75EFEE45C}" srcOrd="1" destOrd="0" presId="urn:microsoft.com/office/officeart/2005/8/layout/hierarchy2"/>
    <dgm:cxn modelId="{C74FEE6F-D5B7-419A-B274-55843B954A1A}" type="presParOf" srcId="{7F7E33B4-8829-4755-B7E8-15A75EFEE45C}" destId="{56950329-BCAA-41F9-AEBE-DED550BC5B18}" srcOrd="0" destOrd="0" presId="urn:microsoft.com/office/officeart/2005/8/layout/hierarchy2"/>
    <dgm:cxn modelId="{2561C1CD-02E4-46C4-BAEB-6663B3D1301C}" type="presParOf" srcId="{56950329-BCAA-41F9-AEBE-DED550BC5B18}" destId="{30150ACD-F3F2-4EF9-9B24-841BFC0F80EA}" srcOrd="0" destOrd="0" presId="urn:microsoft.com/office/officeart/2005/8/layout/hierarchy2"/>
    <dgm:cxn modelId="{3AA92626-4CEC-4A94-A9AC-03374AC478DB}" type="presParOf" srcId="{7F7E33B4-8829-4755-B7E8-15A75EFEE45C}" destId="{663CB761-3C03-4B27-B101-9D01C752E3E6}" srcOrd="1" destOrd="0" presId="urn:microsoft.com/office/officeart/2005/8/layout/hierarchy2"/>
    <dgm:cxn modelId="{01D5F44C-A6A2-4B80-B154-A13760B3BDEA}" type="presParOf" srcId="{663CB761-3C03-4B27-B101-9D01C752E3E6}" destId="{910CDB4A-F78B-4C6D-B6CE-2E9666B98E43}" srcOrd="0" destOrd="0" presId="urn:microsoft.com/office/officeart/2005/8/layout/hierarchy2"/>
    <dgm:cxn modelId="{947FDD26-14F7-44BE-883B-B38A49BFC91A}" type="presParOf" srcId="{663CB761-3C03-4B27-B101-9D01C752E3E6}" destId="{2071F586-20EC-4ACC-89B5-0589783FB8BC}" srcOrd="1" destOrd="0" presId="urn:microsoft.com/office/officeart/2005/8/layout/hierarchy2"/>
    <dgm:cxn modelId="{E6374099-945F-498D-A102-68B890B82459}" type="presParOf" srcId="{7F7E33B4-8829-4755-B7E8-15A75EFEE45C}" destId="{CB2F980E-EAA4-4192-A6B2-177652EEBB7E}" srcOrd="2" destOrd="0" presId="urn:microsoft.com/office/officeart/2005/8/layout/hierarchy2"/>
    <dgm:cxn modelId="{CB676D3F-5B87-45A4-BEC4-3B6A82DB1541}" type="presParOf" srcId="{CB2F980E-EAA4-4192-A6B2-177652EEBB7E}" destId="{2FA48EB6-B0E2-468D-A005-0D4264F18009}" srcOrd="0" destOrd="0" presId="urn:microsoft.com/office/officeart/2005/8/layout/hierarchy2"/>
    <dgm:cxn modelId="{7A74FA55-D675-457C-BF4B-38B1D8EBFBEF}" type="presParOf" srcId="{7F7E33B4-8829-4755-B7E8-15A75EFEE45C}" destId="{D03A1E0E-FC23-44DD-BB70-DA27E8DC03FB}" srcOrd="3" destOrd="0" presId="urn:microsoft.com/office/officeart/2005/8/layout/hierarchy2"/>
    <dgm:cxn modelId="{094B2075-1819-4D69-8A66-B3D1BE5772EE}" type="presParOf" srcId="{D03A1E0E-FC23-44DD-BB70-DA27E8DC03FB}" destId="{6CE2B3A4-F7F9-42E4-B1C0-A064E1E8FAC9}" srcOrd="0" destOrd="0" presId="urn:microsoft.com/office/officeart/2005/8/layout/hierarchy2"/>
    <dgm:cxn modelId="{73A678D9-4A0C-40C0-81B7-EBE129DAF6CA}" type="presParOf" srcId="{D03A1E0E-FC23-44DD-BB70-DA27E8DC03FB}" destId="{0D01F1CC-586A-4C89-A085-D46BEE2F6888}" srcOrd="1" destOrd="0" presId="urn:microsoft.com/office/officeart/2005/8/layout/hierarchy2"/>
    <dgm:cxn modelId="{B76E0C22-9DF5-4AC1-876D-734EE0E755AE}" type="presParOf" srcId="{8097FEA1-41E4-4CC1-BE44-F55078D94FB7}" destId="{FFA24D22-AE00-4848-A61B-A4347C4E5F90}" srcOrd="6" destOrd="0" presId="urn:microsoft.com/office/officeart/2005/8/layout/hierarchy2"/>
    <dgm:cxn modelId="{7C1E4B8B-DC70-46C6-9988-A436B4B7CB62}" type="presParOf" srcId="{FFA24D22-AE00-4848-A61B-A4347C4E5F90}" destId="{B19A703C-3E07-4A68-8136-2B0EB7653A1F}" srcOrd="0" destOrd="0" presId="urn:microsoft.com/office/officeart/2005/8/layout/hierarchy2"/>
    <dgm:cxn modelId="{92601114-2848-43EA-835A-A15666346969}" type="presParOf" srcId="{8097FEA1-41E4-4CC1-BE44-F55078D94FB7}" destId="{924AA457-327A-4025-97F5-CAF70F6ECEB4}" srcOrd="7" destOrd="0" presId="urn:microsoft.com/office/officeart/2005/8/layout/hierarchy2"/>
    <dgm:cxn modelId="{CD53F289-EE8C-49B2-956C-EC60170607C0}" type="presParOf" srcId="{924AA457-327A-4025-97F5-CAF70F6ECEB4}" destId="{CEFEA3A1-4327-49F0-A0E7-98B3C0BC5E66}" srcOrd="0" destOrd="0" presId="urn:microsoft.com/office/officeart/2005/8/layout/hierarchy2"/>
    <dgm:cxn modelId="{6E7BDA71-CCE2-4358-8F9A-3B65CB9EDC17}" type="presParOf" srcId="{924AA457-327A-4025-97F5-CAF70F6ECEB4}" destId="{0119FE9D-9257-484E-B637-3B34B6E6C6B9}" srcOrd="1" destOrd="0" presId="urn:microsoft.com/office/officeart/2005/8/layout/hierarchy2"/>
    <dgm:cxn modelId="{E3BEAC27-43E1-4D1A-B9FC-2B30CCEEECD4}" type="presParOf" srcId="{0119FE9D-9257-484E-B637-3B34B6E6C6B9}" destId="{E1AD6C53-968F-4515-B793-E26B2004D64C}" srcOrd="0" destOrd="0" presId="urn:microsoft.com/office/officeart/2005/8/layout/hierarchy2"/>
    <dgm:cxn modelId="{5644B3C0-FD47-4482-9DEF-2BCA60259964}" type="presParOf" srcId="{E1AD6C53-968F-4515-B793-E26B2004D64C}" destId="{62D8D969-4E22-4E9A-898E-1C8A05B3232C}" srcOrd="0" destOrd="0" presId="urn:microsoft.com/office/officeart/2005/8/layout/hierarchy2"/>
    <dgm:cxn modelId="{14F8D5D0-4F0B-4462-A221-6EDCCD25C6EF}" type="presParOf" srcId="{0119FE9D-9257-484E-B637-3B34B6E6C6B9}" destId="{C812D92C-552C-4D2B-BFA6-C2B4AA2BF3BF}" srcOrd="1" destOrd="0" presId="urn:microsoft.com/office/officeart/2005/8/layout/hierarchy2"/>
    <dgm:cxn modelId="{A6387DE6-D155-4597-AD7F-232E3BFA8D37}" type="presParOf" srcId="{C812D92C-552C-4D2B-BFA6-C2B4AA2BF3BF}" destId="{8AADCFEE-7CE1-4943-B538-CA4F5929F181}" srcOrd="0" destOrd="0" presId="urn:microsoft.com/office/officeart/2005/8/layout/hierarchy2"/>
    <dgm:cxn modelId="{0D5974C9-F622-4AFD-9BBA-99890B7D82C2}" type="presParOf" srcId="{C812D92C-552C-4D2B-BFA6-C2B4AA2BF3BF}" destId="{83BF97FD-50FB-4E38-95DA-B98FAE6A1081}" srcOrd="1" destOrd="0" presId="urn:microsoft.com/office/officeart/2005/8/layout/hierarchy2"/>
    <dgm:cxn modelId="{8721FF87-C7D4-400B-B02E-18360731A56C}" type="presParOf" srcId="{0119FE9D-9257-484E-B637-3B34B6E6C6B9}" destId="{036B8005-8BBF-4DEB-B831-6118E7092E01}" srcOrd="2" destOrd="0" presId="urn:microsoft.com/office/officeart/2005/8/layout/hierarchy2"/>
    <dgm:cxn modelId="{EA40E2A9-9DBE-472F-854C-89F89BFFCA48}" type="presParOf" srcId="{036B8005-8BBF-4DEB-B831-6118E7092E01}" destId="{BA21E41E-FA13-47D7-BE46-44442F0B6F5A}" srcOrd="0" destOrd="0" presId="urn:microsoft.com/office/officeart/2005/8/layout/hierarchy2"/>
    <dgm:cxn modelId="{C822E736-80E1-4F1C-B1FA-D7DEF91BD190}" type="presParOf" srcId="{0119FE9D-9257-484E-B637-3B34B6E6C6B9}" destId="{84E21B05-A4E0-40FE-97DA-D6C5039DE000}" srcOrd="3" destOrd="0" presId="urn:microsoft.com/office/officeart/2005/8/layout/hierarchy2"/>
    <dgm:cxn modelId="{1A7CC7F0-09E5-4431-971C-3E7CA0DEA967}" type="presParOf" srcId="{84E21B05-A4E0-40FE-97DA-D6C5039DE000}" destId="{7247C7B8-0166-41D9-B01B-177150B0C0B8}" srcOrd="0" destOrd="0" presId="urn:microsoft.com/office/officeart/2005/8/layout/hierarchy2"/>
    <dgm:cxn modelId="{6935B3BA-8274-43CE-AEF8-9F8CD17B9108}" type="presParOf" srcId="{84E21B05-A4E0-40FE-97DA-D6C5039DE000}" destId="{F0B5804C-3174-412A-853E-08A016D0B0FA}" srcOrd="1" destOrd="0" presId="urn:microsoft.com/office/officeart/2005/8/layout/hierarchy2"/>
    <dgm:cxn modelId="{CF8A9717-747F-4D5C-8D24-616EDB92E44E}" type="presParOf" srcId="{8097FEA1-41E4-4CC1-BE44-F55078D94FB7}" destId="{7138CC21-A616-4FD4-B682-52D842BFE4DD}" srcOrd="8" destOrd="0" presId="urn:microsoft.com/office/officeart/2005/8/layout/hierarchy2"/>
    <dgm:cxn modelId="{9A08849C-95C1-4D5F-BF4A-657590DF4E07}" type="presParOf" srcId="{7138CC21-A616-4FD4-B682-52D842BFE4DD}" destId="{A16368C4-6E17-4658-940D-895406020F4D}" srcOrd="0" destOrd="0" presId="urn:microsoft.com/office/officeart/2005/8/layout/hierarchy2"/>
    <dgm:cxn modelId="{8F1207F3-144B-4488-AC9F-081EEF1404EB}" type="presParOf" srcId="{8097FEA1-41E4-4CC1-BE44-F55078D94FB7}" destId="{D3E16C4B-C01A-4DAD-9C52-83DBC1EADBED}" srcOrd="9" destOrd="0" presId="urn:microsoft.com/office/officeart/2005/8/layout/hierarchy2"/>
    <dgm:cxn modelId="{A8006808-2194-4913-A48B-74654C186B2C}" type="presParOf" srcId="{D3E16C4B-C01A-4DAD-9C52-83DBC1EADBED}" destId="{58694F57-2791-40A5-9B05-847D22DFAEDF}" srcOrd="0" destOrd="0" presId="urn:microsoft.com/office/officeart/2005/8/layout/hierarchy2"/>
    <dgm:cxn modelId="{FE550479-86DF-4DA4-B02D-B2770E42CEC7}" type="presParOf" srcId="{D3E16C4B-C01A-4DAD-9C52-83DBC1EADBED}" destId="{11F1E9B7-1840-418E-88D4-90C0F007D015}" srcOrd="1" destOrd="0" presId="urn:microsoft.com/office/officeart/2005/8/layout/hierarchy2"/>
    <dgm:cxn modelId="{8F7059E3-5466-45FB-A821-1C33486A7384}" type="presParOf" srcId="{11F1E9B7-1840-418E-88D4-90C0F007D015}" destId="{34A61C7F-7CD4-431F-970E-367C39FDD35B}" srcOrd="0" destOrd="0" presId="urn:microsoft.com/office/officeart/2005/8/layout/hierarchy2"/>
    <dgm:cxn modelId="{67A9965A-239B-45DF-91A1-56352AEF011E}" type="presParOf" srcId="{34A61C7F-7CD4-431F-970E-367C39FDD35B}" destId="{FB620B20-B0AC-4FD4-9A72-8DC0F99618D8}" srcOrd="0" destOrd="0" presId="urn:microsoft.com/office/officeart/2005/8/layout/hierarchy2"/>
    <dgm:cxn modelId="{8C752021-6F00-415E-BE08-D3629D720CC3}" type="presParOf" srcId="{11F1E9B7-1840-418E-88D4-90C0F007D015}" destId="{4AFBA753-424A-46D3-95C7-2A122F2DF303}" srcOrd="1" destOrd="0" presId="urn:microsoft.com/office/officeart/2005/8/layout/hierarchy2"/>
    <dgm:cxn modelId="{37B6285B-D714-4BFC-BCC2-82162CB151DF}" type="presParOf" srcId="{4AFBA753-424A-46D3-95C7-2A122F2DF303}" destId="{E053C216-0EF3-4871-B9D2-9C376FA5286F}" srcOrd="0" destOrd="0" presId="urn:microsoft.com/office/officeart/2005/8/layout/hierarchy2"/>
    <dgm:cxn modelId="{A8CC101C-F19A-4CFE-B39C-55C07E9AA3E7}" type="presParOf" srcId="{4AFBA753-424A-46D3-95C7-2A122F2DF303}" destId="{71516F4B-1647-4BC5-94F1-FD816B4ADF7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SG" noProof="0" dirty="0"/>
            <a:t>Idea</a:t>
          </a:r>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SG" noProof="0" dirty="0"/>
            <a:t>Prototyping</a:t>
          </a:r>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SG" noProof="0" dirty="0"/>
            <a:t>Go-to-market</a:t>
          </a:r>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SG" noProof="0" dirty="0"/>
            <a:t>Early Growth</a:t>
          </a:r>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SG" noProof="0" dirty="0"/>
            <a:t>Growth</a:t>
          </a:r>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SG" noProof="0" dirty="0"/>
            <a:t>Maturity</a:t>
          </a:r>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48466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7583" y="1453991"/>
          <a:ext cx="1567036" cy="193865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Idea</a:t>
          </a:r>
        </a:p>
      </dsp:txBody>
      <dsp:txXfrm>
        <a:off x="84079" y="1530487"/>
        <a:ext cx="1414044" cy="1785663"/>
      </dsp:txXfrm>
    </dsp:sp>
    <dsp:sp modelId="{57E3E93D-8570-4A0F-97DC-7B758CE4C184}">
      <dsp:nvSpPr>
        <dsp:cNvPr id="0" name=""/>
        <dsp:cNvSpPr/>
      </dsp:nvSpPr>
      <dsp:spPr>
        <a:xfrm>
          <a:off x="1708855" y="1453991"/>
          <a:ext cx="1567036" cy="1938655"/>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Prototyping</a:t>
          </a:r>
        </a:p>
      </dsp:txBody>
      <dsp:txXfrm>
        <a:off x="1785351" y="1530487"/>
        <a:ext cx="1414044" cy="1785663"/>
      </dsp:txXfrm>
    </dsp:sp>
    <dsp:sp modelId="{2C0EC7C2-AC70-4069-9A2C-5D13D884D903}">
      <dsp:nvSpPr>
        <dsp:cNvPr id="0" name=""/>
        <dsp:cNvSpPr/>
      </dsp:nvSpPr>
      <dsp:spPr>
        <a:xfrm>
          <a:off x="3410127" y="1453991"/>
          <a:ext cx="1567036" cy="1938655"/>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Go-to-market</a:t>
          </a:r>
        </a:p>
      </dsp:txBody>
      <dsp:txXfrm>
        <a:off x="3486623" y="1530487"/>
        <a:ext cx="1414044" cy="1785663"/>
      </dsp:txXfrm>
    </dsp:sp>
    <dsp:sp modelId="{0B9AA3FC-FB44-4BDA-AB93-CBB46B379263}">
      <dsp:nvSpPr>
        <dsp:cNvPr id="0" name=""/>
        <dsp:cNvSpPr/>
      </dsp:nvSpPr>
      <dsp:spPr>
        <a:xfrm>
          <a:off x="5111399" y="1453991"/>
          <a:ext cx="1567036" cy="1938655"/>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Early Growth</a:t>
          </a:r>
        </a:p>
      </dsp:txBody>
      <dsp:txXfrm>
        <a:off x="5187895" y="1530487"/>
        <a:ext cx="1414044" cy="1785663"/>
      </dsp:txXfrm>
    </dsp:sp>
    <dsp:sp modelId="{19F1EBEC-CDE6-440C-A76D-20C4C27CAF71}">
      <dsp:nvSpPr>
        <dsp:cNvPr id="0" name=""/>
        <dsp:cNvSpPr/>
      </dsp:nvSpPr>
      <dsp:spPr>
        <a:xfrm>
          <a:off x="6812670" y="1453991"/>
          <a:ext cx="1567036" cy="1938655"/>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Growth</a:t>
          </a:r>
        </a:p>
      </dsp:txBody>
      <dsp:txXfrm>
        <a:off x="6889166" y="1530487"/>
        <a:ext cx="1414044" cy="1785663"/>
      </dsp:txXfrm>
    </dsp:sp>
    <dsp:sp modelId="{EF4488C7-F006-48DB-B58B-E2241A6085A6}">
      <dsp:nvSpPr>
        <dsp:cNvPr id="0" name=""/>
        <dsp:cNvSpPr/>
      </dsp:nvSpPr>
      <dsp:spPr>
        <a:xfrm>
          <a:off x="8513942" y="1453991"/>
          <a:ext cx="1567036" cy="193865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SG" sz="1800" kern="1200" noProof="0" dirty="0"/>
            <a:t>Maturity</a:t>
          </a:r>
        </a:p>
      </dsp:txBody>
      <dsp:txXfrm>
        <a:off x="8590438" y="1530487"/>
        <a:ext cx="1414044" cy="17856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92E5-B69C-4A9B-A362-E90EB2BB6C04}">
      <dsp:nvSpPr>
        <dsp:cNvPr id="0" name=""/>
        <dsp:cNvSpPr/>
      </dsp:nvSpPr>
      <dsp:spPr>
        <a:xfrm>
          <a:off x="70818" y="2784329"/>
          <a:ext cx="360002"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AI</a:t>
          </a:r>
        </a:p>
      </dsp:txBody>
      <dsp:txXfrm>
        <a:off x="81362" y="2794873"/>
        <a:ext cx="338914" cy="516856"/>
      </dsp:txXfrm>
    </dsp:sp>
    <dsp:sp modelId="{7BF4BC3D-11C1-4CEB-96BB-E925F37BFA07}">
      <dsp:nvSpPr>
        <dsp:cNvPr id="0" name=""/>
        <dsp:cNvSpPr/>
      </dsp:nvSpPr>
      <dsp:spPr>
        <a:xfrm rot="16874489">
          <a:off x="-457789" y="1961866"/>
          <a:ext cx="2207578" cy="17644"/>
        </a:xfrm>
        <a:custGeom>
          <a:avLst/>
          <a:gdLst/>
          <a:ahLst/>
          <a:cxnLst/>
          <a:rect l="0" t="0" r="0" b="0"/>
          <a:pathLst>
            <a:path>
              <a:moveTo>
                <a:pt x="0" y="8822"/>
              </a:moveTo>
              <a:lnTo>
                <a:pt x="2207578"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90809" y="1915499"/>
        <a:ext cx="110378" cy="110378"/>
      </dsp:txXfrm>
    </dsp:sp>
    <dsp:sp modelId="{E20DC0B8-A05C-4846-9F28-9193B4292926}">
      <dsp:nvSpPr>
        <dsp:cNvPr id="0" name=""/>
        <dsp:cNvSpPr/>
      </dsp:nvSpPr>
      <dsp:spPr>
        <a:xfrm>
          <a:off x="861176" y="61910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Machine Learning</a:t>
          </a:r>
        </a:p>
      </dsp:txBody>
      <dsp:txXfrm>
        <a:off x="876932" y="634860"/>
        <a:ext cx="2209422" cy="506432"/>
      </dsp:txXfrm>
    </dsp:sp>
    <dsp:sp modelId="{A6A53EBF-5944-4B07-BD6E-82F1E507FB08}">
      <dsp:nvSpPr>
        <dsp:cNvPr id="0" name=""/>
        <dsp:cNvSpPr/>
      </dsp:nvSpPr>
      <dsp:spPr>
        <a:xfrm rot="18289469">
          <a:off x="2940488" y="569936"/>
          <a:ext cx="753601" cy="17644"/>
        </a:xfrm>
        <a:custGeom>
          <a:avLst/>
          <a:gdLst/>
          <a:ahLst/>
          <a:cxnLst/>
          <a:rect l="0" t="0" r="0" b="0"/>
          <a:pathLst>
            <a:path>
              <a:moveTo>
                <a:pt x="0" y="8822"/>
              </a:moveTo>
              <a:lnTo>
                <a:pt x="753601"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8449" y="559918"/>
        <a:ext cx="37680" cy="37680"/>
      </dsp:txXfrm>
    </dsp:sp>
    <dsp:sp modelId="{11047778-F88B-495C-A905-A083F0923345}">
      <dsp:nvSpPr>
        <dsp:cNvPr id="0" name=""/>
        <dsp:cNvSpPr/>
      </dsp:nvSpPr>
      <dsp:spPr>
        <a:xfrm>
          <a:off x="3532467" y="468"/>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Supervised Learning</a:t>
          </a:r>
        </a:p>
      </dsp:txBody>
      <dsp:txXfrm>
        <a:off x="3548223" y="16224"/>
        <a:ext cx="2209422" cy="506432"/>
      </dsp:txXfrm>
    </dsp:sp>
    <dsp:sp modelId="{842EC969-2B07-405B-A064-BA9E97B6F2A6}">
      <dsp:nvSpPr>
        <dsp:cNvPr id="0" name=""/>
        <dsp:cNvSpPr/>
      </dsp:nvSpPr>
      <dsp:spPr>
        <a:xfrm>
          <a:off x="3102111" y="879254"/>
          <a:ext cx="430355" cy="17644"/>
        </a:xfrm>
        <a:custGeom>
          <a:avLst/>
          <a:gdLst/>
          <a:ahLst/>
          <a:cxnLst/>
          <a:rect l="0" t="0" r="0" b="0"/>
          <a:pathLst>
            <a:path>
              <a:moveTo>
                <a:pt x="0" y="8822"/>
              </a:moveTo>
              <a:lnTo>
                <a:pt x="430355"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530" y="877317"/>
        <a:ext cx="21517" cy="21517"/>
      </dsp:txXfrm>
    </dsp:sp>
    <dsp:sp modelId="{292B8D79-4F59-42BF-BD2E-529E2D9335CE}">
      <dsp:nvSpPr>
        <dsp:cNvPr id="0" name=""/>
        <dsp:cNvSpPr/>
      </dsp:nvSpPr>
      <dsp:spPr>
        <a:xfrm>
          <a:off x="3532467" y="61910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Unsupervised Learning</a:t>
          </a:r>
        </a:p>
      </dsp:txBody>
      <dsp:txXfrm>
        <a:off x="3548223" y="634860"/>
        <a:ext cx="2209422" cy="506432"/>
      </dsp:txXfrm>
    </dsp:sp>
    <dsp:sp modelId="{C10F8DA3-7762-4F70-8B7F-2925153C912C}">
      <dsp:nvSpPr>
        <dsp:cNvPr id="0" name=""/>
        <dsp:cNvSpPr/>
      </dsp:nvSpPr>
      <dsp:spPr>
        <a:xfrm rot="3310531">
          <a:off x="2940488" y="1188572"/>
          <a:ext cx="753601" cy="17644"/>
        </a:xfrm>
        <a:custGeom>
          <a:avLst/>
          <a:gdLst/>
          <a:ahLst/>
          <a:cxnLst/>
          <a:rect l="0" t="0" r="0" b="0"/>
          <a:pathLst>
            <a:path>
              <a:moveTo>
                <a:pt x="0" y="8822"/>
              </a:moveTo>
              <a:lnTo>
                <a:pt x="753601"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8449" y="1178554"/>
        <a:ext cx="37680" cy="37680"/>
      </dsp:txXfrm>
    </dsp:sp>
    <dsp:sp modelId="{DC1C8503-4033-4CB6-A247-F40E42416E3A}">
      <dsp:nvSpPr>
        <dsp:cNvPr id="0" name=""/>
        <dsp:cNvSpPr/>
      </dsp:nvSpPr>
      <dsp:spPr>
        <a:xfrm>
          <a:off x="3532467" y="1237740"/>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Reinforcement Learning</a:t>
          </a:r>
        </a:p>
      </dsp:txBody>
      <dsp:txXfrm>
        <a:off x="3548223" y="1253496"/>
        <a:ext cx="2209422" cy="506432"/>
      </dsp:txXfrm>
    </dsp:sp>
    <dsp:sp modelId="{9FAB3737-FC04-45C3-B9FD-5889B8B2B756}">
      <dsp:nvSpPr>
        <dsp:cNvPr id="0" name=""/>
        <dsp:cNvSpPr/>
      </dsp:nvSpPr>
      <dsp:spPr>
        <a:xfrm rot="17692822">
          <a:off x="134554" y="2580502"/>
          <a:ext cx="1022889" cy="17644"/>
        </a:xfrm>
        <a:custGeom>
          <a:avLst/>
          <a:gdLst/>
          <a:ahLst/>
          <a:cxnLst/>
          <a:rect l="0" t="0" r="0" b="0"/>
          <a:pathLst>
            <a:path>
              <a:moveTo>
                <a:pt x="0" y="8822"/>
              </a:moveTo>
              <a:lnTo>
                <a:pt x="1022889"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0427" y="2563752"/>
        <a:ext cx="51144" cy="51144"/>
      </dsp:txXfrm>
    </dsp:sp>
    <dsp:sp modelId="{C75814CD-D4E2-4F97-B2AE-F27F8CD76F68}">
      <dsp:nvSpPr>
        <dsp:cNvPr id="0" name=""/>
        <dsp:cNvSpPr/>
      </dsp:nvSpPr>
      <dsp:spPr>
        <a:xfrm>
          <a:off x="861176" y="1856375"/>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Natural Language Processing</a:t>
          </a:r>
        </a:p>
      </dsp:txBody>
      <dsp:txXfrm>
        <a:off x="876932" y="1872131"/>
        <a:ext cx="2209422" cy="506432"/>
      </dsp:txXfrm>
    </dsp:sp>
    <dsp:sp modelId="{DDE893C0-3300-41C2-92D7-05C74AE9659F}">
      <dsp:nvSpPr>
        <dsp:cNvPr id="0" name=""/>
        <dsp:cNvSpPr/>
      </dsp:nvSpPr>
      <dsp:spPr>
        <a:xfrm>
          <a:off x="3102111" y="2116525"/>
          <a:ext cx="430355" cy="17644"/>
        </a:xfrm>
        <a:custGeom>
          <a:avLst/>
          <a:gdLst/>
          <a:ahLst/>
          <a:cxnLst/>
          <a:rect l="0" t="0" r="0" b="0"/>
          <a:pathLst>
            <a:path>
              <a:moveTo>
                <a:pt x="0" y="8822"/>
              </a:moveTo>
              <a:lnTo>
                <a:pt x="430355"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530" y="2114588"/>
        <a:ext cx="21517" cy="21517"/>
      </dsp:txXfrm>
    </dsp:sp>
    <dsp:sp modelId="{891CB5F2-7EB4-4273-9B7A-96EDB6C9FA5B}">
      <dsp:nvSpPr>
        <dsp:cNvPr id="0" name=""/>
        <dsp:cNvSpPr/>
      </dsp:nvSpPr>
      <dsp:spPr>
        <a:xfrm>
          <a:off x="3532467" y="1856375"/>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Large Language Models</a:t>
          </a:r>
        </a:p>
      </dsp:txBody>
      <dsp:txXfrm>
        <a:off x="3548223" y="1872131"/>
        <a:ext cx="2209422" cy="506432"/>
      </dsp:txXfrm>
    </dsp:sp>
    <dsp:sp modelId="{FFFACA1B-2172-4763-868B-B73D236B9049}">
      <dsp:nvSpPr>
        <dsp:cNvPr id="0" name=""/>
        <dsp:cNvSpPr/>
      </dsp:nvSpPr>
      <dsp:spPr>
        <a:xfrm>
          <a:off x="430821" y="3044479"/>
          <a:ext cx="430355" cy="17644"/>
        </a:xfrm>
        <a:custGeom>
          <a:avLst/>
          <a:gdLst/>
          <a:ahLst/>
          <a:cxnLst/>
          <a:rect l="0" t="0" r="0" b="0"/>
          <a:pathLst>
            <a:path>
              <a:moveTo>
                <a:pt x="0" y="8822"/>
              </a:moveTo>
              <a:lnTo>
                <a:pt x="430355"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40" y="3042542"/>
        <a:ext cx="21517" cy="21517"/>
      </dsp:txXfrm>
    </dsp:sp>
    <dsp:sp modelId="{5F41E221-9259-47B7-8CC3-36F3BFF7A6D1}">
      <dsp:nvSpPr>
        <dsp:cNvPr id="0" name=""/>
        <dsp:cNvSpPr/>
      </dsp:nvSpPr>
      <dsp:spPr>
        <a:xfrm>
          <a:off x="861176" y="2784329"/>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Robotics</a:t>
          </a:r>
        </a:p>
      </dsp:txBody>
      <dsp:txXfrm>
        <a:off x="876932" y="2800085"/>
        <a:ext cx="2209422" cy="506432"/>
      </dsp:txXfrm>
    </dsp:sp>
    <dsp:sp modelId="{56950329-BCAA-41F9-AEBE-DED550BC5B18}">
      <dsp:nvSpPr>
        <dsp:cNvPr id="0" name=""/>
        <dsp:cNvSpPr/>
      </dsp:nvSpPr>
      <dsp:spPr>
        <a:xfrm rot="19457599">
          <a:off x="3052297" y="2889820"/>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2885392"/>
        <a:ext cx="26499" cy="26499"/>
      </dsp:txXfrm>
    </dsp:sp>
    <dsp:sp modelId="{910CDB4A-F78B-4C6D-B6CE-2E9666B98E43}">
      <dsp:nvSpPr>
        <dsp:cNvPr id="0" name=""/>
        <dsp:cNvSpPr/>
      </dsp:nvSpPr>
      <dsp:spPr>
        <a:xfrm>
          <a:off x="3532467" y="2475011"/>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Computer Vision</a:t>
          </a:r>
        </a:p>
      </dsp:txBody>
      <dsp:txXfrm>
        <a:off x="3548223" y="2490767"/>
        <a:ext cx="2209422" cy="506432"/>
      </dsp:txXfrm>
    </dsp:sp>
    <dsp:sp modelId="{CB2F980E-EAA4-4192-A6B2-177652EEBB7E}">
      <dsp:nvSpPr>
        <dsp:cNvPr id="0" name=""/>
        <dsp:cNvSpPr/>
      </dsp:nvSpPr>
      <dsp:spPr>
        <a:xfrm rot="2142401">
          <a:off x="3052297" y="3199138"/>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3194710"/>
        <a:ext cx="26499" cy="26499"/>
      </dsp:txXfrm>
    </dsp:sp>
    <dsp:sp modelId="{6CE2B3A4-F7F9-42E4-B1C0-A064E1E8FAC9}">
      <dsp:nvSpPr>
        <dsp:cNvPr id="0" name=""/>
        <dsp:cNvSpPr/>
      </dsp:nvSpPr>
      <dsp:spPr>
        <a:xfrm>
          <a:off x="3532467" y="3093647"/>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Motion Planning</a:t>
          </a:r>
        </a:p>
      </dsp:txBody>
      <dsp:txXfrm>
        <a:off x="3548223" y="3109403"/>
        <a:ext cx="2209422" cy="506432"/>
      </dsp:txXfrm>
    </dsp:sp>
    <dsp:sp modelId="{FFA24D22-AE00-4848-A61B-A4347C4E5F90}">
      <dsp:nvSpPr>
        <dsp:cNvPr id="0" name=""/>
        <dsp:cNvSpPr/>
      </dsp:nvSpPr>
      <dsp:spPr>
        <a:xfrm rot="4249260">
          <a:off x="-8990" y="3663114"/>
          <a:ext cx="1309979" cy="17644"/>
        </a:xfrm>
        <a:custGeom>
          <a:avLst/>
          <a:gdLst/>
          <a:ahLst/>
          <a:cxnLst/>
          <a:rect l="0" t="0" r="0" b="0"/>
          <a:pathLst>
            <a:path>
              <a:moveTo>
                <a:pt x="0" y="8822"/>
              </a:moveTo>
              <a:lnTo>
                <a:pt x="1309979"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3249" y="3639187"/>
        <a:ext cx="65498" cy="65498"/>
      </dsp:txXfrm>
    </dsp:sp>
    <dsp:sp modelId="{CEFEA3A1-4327-49F0-A0E7-98B3C0BC5E66}">
      <dsp:nvSpPr>
        <dsp:cNvPr id="0" name=""/>
        <dsp:cNvSpPr/>
      </dsp:nvSpPr>
      <dsp:spPr>
        <a:xfrm>
          <a:off x="861176" y="4021600"/>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Data Science</a:t>
          </a:r>
        </a:p>
      </dsp:txBody>
      <dsp:txXfrm>
        <a:off x="876932" y="4037356"/>
        <a:ext cx="2209422" cy="506432"/>
      </dsp:txXfrm>
    </dsp:sp>
    <dsp:sp modelId="{E1AD6C53-968F-4515-B793-E26B2004D64C}">
      <dsp:nvSpPr>
        <dsp:cNvPr id="0" name=""/>
        <dsp:cNvSpPr/>
      </dsp:nvSpPr>
      <dsp:spPr>
        <a:xfrm rot="19457599">
          <a:off x="3052297" y="4127091"/>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4122664"/>
        <a:ext cx="26499" cy="26499"/>
      </dsp:txXfrm>
    </dsp:sp>
    <dsp:sp modelId="{8AADCFEE-7CE1-4943-B538-CA4F5929F181}">
      <dsp:nvSpPr>
        <dsp:cNvPr id="0" name=""/>
        <dsp:cNvSpPr/>
      </dsp:nvSpPr>
      <dsp:spPr>
        <a:xfrm>
          <a:off x="3532467" y="3712282"/>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Big Data</a:t>
          </a:r>
        </a:p>
      </dsp:txBody>
      <dsp:txXfrm>
        <a:off x="3548223" y="3728038"/>
        <a:ext cx="2209422" cy="506432"/>
      </dsp:txXfrm>
    </dsp:sp>
    <dsp:sp modelId="{036B8005-8BBF-4DEB-B831-6118E7092E01}">
      <dsp:nvSpPr>
        <dsp:cNvPr id="0" name=""/>
        <dsp:cNvSpPr/>
      </dsp:nvSpPr>
      <dsp:spPr>
        <a:xfrm rot="2142401">
          <a:off x="3052297" y="4436409"/>
          <a:ext cx="529984" cy="17644"/>
        </a:xfrm>
        <a:custGeom>
          <a:avLst/>
          <a:gdLst/>
          <a:ahLst/>
          <a:cxnLst/>
          <a:rect l="0" t="0" r="0" b="0"/>
          <a:pathLst>
            <a:path>
              <a:moveTo>
                <a:pt x="0" y="8822"/>
              </a:moveTo>
              <a:lnTo>
                <a:pt x="529984"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039" y="4431981"/>
        <a:ext cx="26499" cy="26499"/>
      </dsp:txXfrm>
    </dsp:sp>
    <dsp:sp modelId="{7247C7B8-0166-41D9-B01B-177150B0C0B8}">
      <dsp:nvSpPr>
        <dsp:cNvPr id="0" name=""/>
        <dsp:cNvSpPr/>
      </dsp:nvSpPr>
      <dsp:spPr>
        <a:xfrm>
          <a:off x="3532467" y="4330918"/>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Causal Inference</a:t>
          </a:r>
        </a:p>
      </dsp:txBody>
      <dsp:txXfrm>
        <a:off x="3548223" y="4346674"/>
        <a:ext cx="2209422" cy="506432"/>
      </dsp:txXfrm>
    </dsp:sp>
    <dsp:sp modelId="{7138CC21-A616-4FD4-B682-52D842BFE4DD}">
      <dsp:nvSpPr>
        <dsp:cNvPr id="0" name=""/>
        <dsp:cNvSpPr/>
      </dsp:nvSpPr>
      <dsp:spPr>
        <a:xfrm rot="4725511">
          <a:off x="-457789" y="4127091"/>
          <a:ext cx="2207578" cy="17644"/>
        </a:xfrm>
        <a:custGeom>
          <a:avLst/>
          <a:gdLst/>
          <a:ahLst/>
          <a:cxnLst/>
          <a:rect l="0" t="0" r="0" b="0"/>
          <a:pathLst>
            <a:path>
              <a:moveTo>
                <a:pt x="0" y="8822"/>
              </a:moveTo>
              <a:lnTo>
                <a:pt x="2207578" y="8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90809" y="4080724"/>
        <a:ext cx="110378" cy="110378"/>
      </dsp:txXfrm>
    </dsp:sp>
    <dsp:sp modelId="{58694F57-2791-40A5-9B05-847D22DFAEDF}">
      <dsp:nvSpPr>
        <dsp:cNvPr id="0" name=""/>
        <dsp:cNvSpPr/>
      </dsp:nvSpPr>
      <dsp:spPr>
        <a:xfrm>
          <a:off x="861176" y="494955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Optimization</a:t>
          </a:r>
        </a:p>
      </dsp:txBody>
      <dsp:txXfrm>
        <a:off x="876932" y="4965310"/>
        <a:ext cx="2209422" cy="506432"/>
      </dsp:txXfrm>
    </dsp:sp>
    <dsp:sp modelId="{34A61C7F-7CD4-431F-970E-367C39FDD35B}">
      <dsp:nvSpPr>
        <dsp:cNvPr id="0" name=""/>
        <dsp:cNvSpPr/>
      </dsp:nvSpPr>
      <dsp:spPr>
        <a:xfrm>
          <a:off x="3102111" y="5209704"/>
          <a:ext cx="430355" cy="17644"/>
        </a:xfrm>
        <a:custGeom>
          <a:avLst/>
          <a:gdLst/>
          <a:ahLst/>
          <a:cxnLst/>
          <a:rect l="0" t="0" r="0" b="0"/>
          <a:pathLst>
            <a:path>
              <a:moveTo>
                <a:pt x="0" y="8822"/>
              </a:moveTo>
              <a:lnTo>
                <a:pt x="430355" y="88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530" y="5207767"/>
        <a:ext cx="21517" cy="21517"/>
      </dsp:txXfrm>
    </dsp:sp>
    <dsp:sp modelId="{E053C216-0EF3-4871-B9D2-9C376FA5286F}">
      <dsp:nvSpPr>
        <dsp:cNvPr id="0" name=""/>
        <dsp:cNvSpPr/>
      </dsp:nvSpPr>
      <dsp:spPr>
        <a:xfrm>
          <a:off x="3532467" y="4949554"/>
          <a:ext cx="2240934" cy="537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Integer Programming</a:t>
          </a:r>
        </a:p>
      </dsp:txBody>
      <dsp:txXfrm>
        <a:off x="3548223" y="4965310"/>
        <a:ext cx="2209422" cy="5064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Idea</a:t>
          </a:r>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Prototyping</a:t>
          </a:r>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Go-to-market</a:t>
          </a:r>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Early Growth</a:t>
          </a:r>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Growth</a:t>
          </a:r>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G" sz="1600" kern="1200" noProof="0" dirty="0"/>
            <a:t>Maturity</a:t>
          </a:r>
        </a:p>
      </dsp:txBody>
      <dsp:txXfrm>
        <a:off x="8644815" y="535344"/>
        <a:ext cx="1410909" cy="6047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0E761B-DD62-9DBE-616B-70BCAA802F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B317A5-FB4C-2ADE-E0E0-5F00B5564A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3789D0-8937-4A01-A5A0-D6638AED9D6E}" type="datetimeFigureOut">
              <a:rPr lang="en-US" smtClean="0"/>
              <a:t>10/27/2025</a:t>
            </a:fld>
            <a:endParaRPr lang="en-US"/>
          </a:p>
        </p:txBody>
      </p:sp>
      <p:sp>
        <p:nvSpPr>
          <p:cNvPr id="4" name="Footer Placeholder 3">
            <a:extLst>
              <a:ext uri="{FF2B5EF4-FFF2-40B4-BE49-F238E27FC236}">
                <a16:creationId xmlns:a16="http://schemas.microsoft.com/office/drawing/2014/main" id="{9AFAD31F-072A-2CE7-B388-D59E9A4C1C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DC3070-CB97-4475-1046-C25B829106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0AE06-58B9-4DD7-8B74-011BB11069F1}" type="slidenum">
              <a:rPr lang="en-US" smtClean="0"/>
              <a:t>‹#›</a:t>
            </a:fld>
            <a:endParaRPr lang="en-US"/>
          </a:p>
        </p:txBody>
      </p:sp>
    </p:spTree>
    <p:extLst>
      <p:ext uri="{BB962C8B-B14F-4D97-AF65-F5344CB8AC3E}">
        <p14:creationId xmlns:p14="http://schemas.microsoft.com/office/powerpoint/2010/main" val="409700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134D2-D112-41DF-96E0-C012660A91C4}" type="datetimeFigureOut">
              <a:rPr lang="en-SG" smtClean="0"/>
              <a:t>27/10/2025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C92E9-F244-4C2B-9212-DBAD0F438D90}" type="slidenum">
              <a:rPr lang="en-SG" smtClean="0"/>
              <a:t>‹#›</a:t>
            </a:fld>
            <a:endParaRPr lang="en-SG"/>
          </a:p>
        </p:txBody>
      </p:sp>
    </p:spTree>
    <p:extLst>
      <p:ext uri="{BB962C8B-B14F-4D97-AF65-F5344CB8AC3E}">
        <p14:creationId xmlns:p14="http://schemas.microsoft.com/office/powerpoint/2010/main" val="15322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1</a:t>
            </a:fld>
            <a:endParaRPr lang="en-SG"/>
          </a:p>
        </p:txBody>
      </p:sp>
    </p:spTree>
    <p:extLst>
      <p:ext uri="{BB962C8B-B14F-4D97-AF65-F5344CB8AC3E}">
        <p14:creationId xmlns:p14="http://schemas.microsoft.com/office/powerpoint/2010/main" val="58234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BDA7-AE86-4435-F62A-C6101777C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B58C5-27CA-4AE2-EAA0-B3275CBEC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90404-1FD3-197F-EF3E-DD92246E318B}"/>
              </a:ext>
            </a:extLst>
          </p:cNvPr>
          <p:cNvSpPr>
            <a:spLocks noGrp="1"/>
          </p:cNvSpPr>
          <p:nvPr>
            <p:ph type="body" idx="1"/>
          </p:nvPr>
        </p:nvSpPr>
        <p:spPr/>
        <p:txBody>
          <a:bodyPr/>
          <a:lstStyle/>
          <a:p>
            <a:r>
              <a:rPr lang="en-SG"/>
              <a:t>Innocuous terms: Convertible debt</a:t>
            </a:r>
          </a:p>
        </p:txBody>
      </p:sp>
      <p:sp>
        <p:nvSpPr>
          <p:cNvPr id="4" name="Slide Number Placeholder 3">
            <a:extLst>
              <a:ext uri="{FF2B5EF4-FFF2-40B4-BE49-F238E27FC236}">
                <a16:creationId xmlns:a16="http://schemas.microsoft.com/office/drawing/2014/main" id="{8B702C52-2CD2-2F15-CA76-78EF2D5950B0}"/>
              </a:ext>
            </a:extLst>
          </p:cNvPr>
          <p:cNvSpPr>
            <a:spLocks noGrp="1"/>
          </p:cNvSpPr>
          <p:nvPr>
            <p:ph type="sldNum" sz="quarter" idx="5"/>
          </p:nvPr>
        </p:nvSpPr>
        <p:spPr/>
        <p:txBody>
          <a:bodyPr/>
          <a:lstStyle/>
          <a:p>
            <a:fld id="{8F5C92E9-F244-4C2B-9212-DBAD0F438D90}" type="slidenum">
              <a:rPr lang="en-SG" smtClean="0"/>
              <a:t>12</a:t>
            </a:fld>
            <a:endParaRPr lang="en-SG"/>
          </a:p>
        </p:txBody>
      </p:sp>
    </p:spTree>
    <p:extLst>
      <p:ext uri="{BB962C8B-B14F-4D97-AF65-F5344CB8AC3E}">
        <p14:creationId xmlns:p14="http://schemas.microsoft.com/office/powerpoint/2010/main" val="25312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065ED-958C-31D3-182C-95131251E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C27DD-8E95-2178-7C3F-3A3267154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A8CFA-6CD8-69D9-4F6C-C65EB3C53D42}"/>
              </a:ext>
            </a:extLst>
          </p:cNvPr>
          <p:cNvSpPr>
            <a:spLocks noGrp="1"/>
          </p:cNvSpPr>
          <p:nvPr>
            <p:ph type="body" idx="1"/>
          </p:nvPr>
        </p:nvSpPr>
        <p:spPr/>
        <p:txBody>
          <a:bodyPr/>
          <a:lstStyle/>
          <a:p>
            <a:r>
              <a:rPr lang="en-SG"/>
              <a:t>Innocuous terms: Convertible debt</a:t>
            </a:r>
          </a:p>
          <a:p>
            <a:endParaRPr lang="en-SG"/>
          </a:p>
          <a:p>
            <a:r>
              <a:rPr lang="en-SG"/>
              <a:t>Mercenary vs Missionary</a:t>
            </a:r>
          </a:p>
        </p:txBody>
      </p:sp>
      <p:sp>
        <p:nvSpPr>
          <p:cNvPr id="4" name="Slide Number Placeholder 3">
            <a:extLst>
              <a:ext uri="{FF2B5EF4-FFF2-40B4-BE49-F238E27FC236}">
                <a16:creationId xmlns:a16="http://schemas.microsoft.com/office/drawing/2014/main" id="{6998E562-0857-BC01-4CB2-57AD8F67A70D}"/>
              </a:ext>
            </a:extLst>
          </p:cNvPr>
          <p:cNvSpPr>
            <a:spLocks noGrp="1"/>
          </p:cNvSpPr>
          <p:nvPr>
            <p:ph type="sldNum" sz="quarter" idx="5"/>
          </p:nvPr>
        </p:nvSpPr>
        <p:spPr/>
        <p:txBody>
          <a:bodyPr/>
          <a:lstStyle/>
          <a:p>
            <a:fld id="{8F5C92E9-F244-4C2B-9212-DBAD0F438D90}" type="slidenum">
              <a:rPr lang="en-SG" smtClean="0"/>
              <a:t>13</a:t>
            </a:fld>
            <a:endParaRPr lang="en-SG"/>
          </a:p>
        </p:txBody>
      </p:sp>
    </p:spTree>
    <p:extLst>
      <p:ext uri="{BB962C8B-B14F-4D97-AF65-F5344CB8AC3E}">
        <p14:creationId xmlns:p14="http://schemas.microsoft.com/office/powerpoint/2010/main" val="335973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Empire: Laundromat</a:t>
            </a:r>
            <a:r>
              <a:rPr lang="en-SG" dirty="0"/>
              <a:t>, Shop, etc. but Exit: software</a:t>
            </a:r>
            <a:r>
              <a:rPr lang="en-SG"/>
              <a:t>, hardware, etc.</a:t>
            </a:r>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14</a:t>
            </a:fld>
            <a:endParaRPr lang="en-SG"/>
          </a:p>
        </p:txBody>
      </p:sp>
    </p:spTree>
    <p:extLst>
      <p:ext uri="{BB962C8B-B14F-4D97-AF65-F5344CB8AC3E}">
        <p14:creationId xmlns:p14="http://schemas.microsoft.com/office/powerpoint/2010/main" val="187319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A17F4-FD30-47AC-2BC3-BEC7919D0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33D94-6581-8877-C186-C528D8611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8C9E1-C111-DFF3-80DF-41F44B52276D}"/>
              </a:ext>
            </a:extLst>
          </p:cNvPr>
          <p:cNvSpPr>
            <a:spLocks noGrp="1"/>
          </p:cNvSpPr>
          <p:nvPr>
            <p:ph type="body" idx="1"/>
          </p:nvPr>
        </p:nvSpPr>
        <p:spPr/>
        <p:txBody>
          <a:bodyPr/>
          <a:lstStyle/>
          <a:p>
            <a:r>
              <a:rPr lang="en-US"/>
              <a:t>Why “sustainable”? As long as there’s profit to be made, </a:t>
            </a:r>
            <a:endParaRPr lang="en-SG"/>
          </a:p>
        </p:txBody>
      </p:sp>
      <p:sp>
        <p:nvSpPr>
          <p:cNvPr id="4" name="Slide Number Placeholder 3">
            <a:extLst>
              <a:ext uri="{FF2B5EF4-FFF2-40B4-BE49-F238E27FC236}">
                <a16:creationId xmlns:a16="http://schemas.microsoft.com/office/drawing/2014/main" id="{64E26638-5865-373F-A934-66C43A5BF381}"/>
              </a:ext>
            </a:extLst>
          </p:cNvPr>
          <p:cNvSpPr>
            <a:spLocks noGrp="1"/>
          </p:cNvSpPr>
          <p:nvPr>
            <p:ph type="sldNum" sz="quarter" idx="5"/>
          </p:nvPr>
        </p:nvSpPr>
        <p:spPr/>
        <p:txBody>
          <a:bodyPr/>
          <a:lstStyle/>
          <a:p>
            <a:fld id="{8F5C92E9-F244-4C2B-9212-DBAD0F438D90}" type="slidenum">
              <a:rPr lang="en-SG" smtClean="0"/>
              <a:t>15</a:t>
            </a:fld>
            <a:endParaRPr lang="en-SG"/>
          </a:p>
        </p:txBody>
      </p:sp>
    </p:spTree>
    <p:extLst>
      <p:ext uri="{BB962C8B-B14F-4D97-AF65-F5344CB8AC3E}">
        <p14:creationId xmlns:p14="http://schemas.microsoft.com/office/powerpoint/2010/main" val="423558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16</a:t>
            </a:fld>
            <a:endParaRPr lang="en-SG"/>
          </a:p>
        </p:txBody>
      </p:sp>
    </p:spTree>
    <p:extLst>
      <p:ext uri="{BB962C8B-B14F-4D97-AF65-F5344CB8AC3E}">
        <p14:creationId xmlns:p14="http://schemas.microsoft.com/office/powerpoint/2010/main" val="130126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10A78-6A99-E8F6-7BE9-F264017BE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AE79F-ED01-AC4A-0BEC-373F9ECD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7E633-AA37-F174-DCAF-338C456A35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AF8835-7CBD-0A2C-A849-D54A1CF64BBD}"/>
              </a:ext>
            </a:extLst>
          </p:cNvPr>
          <p:cNvSpPr>
            <a:spLocks noGrp="1"/>
          </p:cNvSpPr>
          <p:nvPr>
            <p:ph type="sldNum" sz="quarter" idx="5"/>
          </p:nvPr>
        </p:nvSpPr>
        <p:spPr/>
        <p:txBody>
          <a:bodyPr/>
          <a:lstStyle/>
          <a:p>
            <a:fld id="{8F5C92E9-F244-4C2B-9212-DBAD0F438D90}" type="slidenum">
              <a:rPr lang="en-SG" smtClean="0"/>
              <a:t>17</a:t>
            </a:fld>
            <a:endParaRPr lang="en-SG"/>
          </a:p>
        </p:txBody>
      </p:sp>
    </p:spTree>
    <p:extLst>
      <p:ext uri="{BB962C8B-B14F-4D97-AF65-F5344CB8AC3E}">
        <p14:creationId xmlns:p14="http://schemas.microsoft.com/office/powerpoint/2010/main" val="421212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0997A-AABF-6556-EFB2-285879176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ED708-3CEF-4B57-6C24-705286383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26E95-D286-C1BE-5B14-9EF8186C779D}"/>
              </a:ext>
            </a:extLst>
          </p:cNvPr>
          <p:cNvSpPr>
            <a:spLocks noGrp="1"/>
          </p:cNvSpPr>
          <p:nvPr>
            <p:ph type="body" idx="1"/>
          </p:nvPr>
        </p:nvSpPr>
        <p:spPr/>
        <p:txBody>
          <a:bodyPr/>
          <a:lstStyle/>
          <a:p>
            <a:r>
              <a:rPr lang="en-US"/>
              <a:t>Hired by competitor is not as benign as you’d like: poaching of individuals, exploding offers, etc. are all common. Example: Meta hiring OpenAI talent for $200mn/yr, Sam Altman makes &lt;$80mn/yr.</a:t>
            </a:r>
          </a:p>
        </p:txBody>
      </p:sp>
      <p:sp>
        <p:nvSpPr>
          <p:cNvPr id="4" name="Slide Number Placeholder 3">
            <a:extLst>
              <a:ext uri="{FF2B5EF4-FFF2-40B4-BE49-F238E27FC236}">
                <a16:creationId xmlns:a16="http://schemas.microsoft.com/office/drawing/2014/main" id="{06182E3E-B828-52D7-8C20-A578B19429C4}"/>
              </a:ext>
            </a:extLst>
          </p:cNvPr>
          <p:cNvSpPr>
            <a:spLocks noGrp="1"/>
          </p:cNvSpPr>
          <p:nvPr>
            <p:ph type="sldNum" sz="quarter" idx="5"/>
          </p:nvPr>
        </p:nvSpPr>
        <p:spPr/>
        <p:txBody>
          <a:bodyPr/>
          <a:lstStyle/>
          <a:p>
            <a:fld id="{8F5C92E9-F244-4C2B-9212-DBAD0F438D90}" type="slidenum">
              <a:rPr lang="en-SG" smtClean="0"/>
              <a:t>18</a:t>
            </a:fld>
            <a:endParaRPr lang="en-SG"/>
          </a:p>
        </p:txBody>
      </p:sp>
    </p:spTree>
    <p:extLst>
      <p:ext uri="{BB962C8B-B14F-4D97-AF65-F5344CB8AC3E}">
        <p14:creationId xmlns:p14="http://schemas.microsoft.com/office/powerpoint/2010/main" val="232557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F865D-44FF-8A10-EA32-DE489B197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BE1A1-9E5B-1279-2EEC-B89C8752D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214FE-F0D5-661B-3F38-0205C1B52885}"/>
              </a:ext>
            </a:extLst>
          </p:cNvPr>
          <p:cNvSpPr>
            <a:spLocks noGrp="1"/>
          </p:cNvSpPr>
          <p:nvPr>
            <p:ph type="body" idx="1"/>
          </p:nvPr>
        </p:nvSpPr>
        <p:spPr/>
        <p:txBody>
          <a:bodyPr/>
          <a:lstStyle/>
          <a:p>
            <a:r>
              <a:rPr lang="en-US"/>
              <a:t>Hired by competitor is not as benign as you’d like: poaching of individuals, exploding offers, etc. are all common. Example: Meta hiring OpenAI talent for $200mn/yr, Sam Altman makes &lt;$80mn/yr.</a:t>
            </a:r>
          </a:p>
          <a:p>
            <a:endParaRPr lang="en-US"/>
          </a:p>
          <a:p>
            <a:r>
              <a:rPr lang="en-US"/>
              <a:t>Bought out by majority shareholders: usually acrimonious.</a:t>
            </a:r>
          </a:p>
          <a:p>
            <a:endParaRPr lang="en-US"/>
          </a:p>
          <a:p>
            <a:r>
              <a:rPr lang="en-US"/>
              <a:t>Shotgun clause.</a:t>
            </a:r>
          </a:p>
        </p:txBody>
      </p:sp>
      <p:sp>
        <p:nvSpPr>
          <p:cNvPr id="4" name="Slide Number Placeholder 3">
            <a:extLst>
              <a:ext uri="{FF2B5EF4-FFF2-40B4-BE49-F238E27FC236}">
                <a16:creationId xmlns:a16="http://schemas.microsoft.com/office/drawing/2014/main" id="{2F4FF49D-E986-6B9D-33E3-FDA7C727371E}"/>
              </a:ext>
            </a:extLst>
          </p:cNvPr>
          <p:cNvSpPr>
            <a:spLocks noGrp="1"/>
          </p:cNvSpPr>
          <p:nvPr>
            <p:ph type="sldNum" sz="quarter" idx="5"/>
          </p:nvPr>
        </p:nvSpPr>
        <p:spPr/>
        <p:txBody>
          <a:bodyPr/>
          <a:lstStyle/>
          <a:p>
            <a:fld id="{8F5C92E9-F244-4C2B-9212-DBAD0F438D90}" type="slidenum">
              <a:rPr lang="en-SG" smtClean="0"/>
              <a:t>19</a:t>
            </a:fld>
            <a:endParaRPr lang="en-SG"/>
          </a:p>
        </p:txBody>
      </p:sp>
    </p:spTree>
    <p:extLst>
      <p:ext uri="{BB962C8B-B14F-4D97-AF65-F5344CB8AC3E}">
        <p14:creationId xmlns:p14="http://schemas.microsoft.com/office/powerpoint/2010/main" val="307603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44F9-15A7-B85F-36F6-4AA7EA99A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80B07-CEC7-2CFE-3639-2B8E03D93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70DA1-AD99-A9AA-A88C-6DE364910B5F}"/>
              </a:ext>
            </a:extLst>
          </p:cNvPr>
          <p:cNvSpPr>
            <a:spLocks noGrp="1"/>
          </p:cNvSpPr>
          <p:nvPr>
            <p:ph type="body" idx="1"/>
          </p:nvPr>
        </p:nvSpPr>
        <p:spPr/>
        <p:txBody>
          <a:bodyPr/>
          <a:lstStyle/>
          <a:p>
            <a:r>
              <a:rPr lang="en-US"/>
              <a:t>Acquisition is rarely done for cash, almost always a “stock swap”.</a:t>
            </a:r>
          </a:p>
          <a:p>
            <a:endParaRPr lang="en-US"/>
          </a:p>
          <a:p>
            <a:r>
              <a:rPr lang="en-US"/>
              <a:t>The difference between the two is the liquidity of the purchasing company.</a:t>
            </a:r>
          </a:p>
        </p:txBody>
      </p:sp>
      <p:sp>
        <p:nvSpPr>
          <p:cNvPr id="4" name="Slide Number Placeholder 3">
            <a:extLst>
              <a:ext uri="{FF2B5EF4-FFF2-40B4-BE49-F238E27FC236}">
                <a16:creationId xmlns:a16="http://schemas.microsoft.com/office/drawing/2014/main" id="{26626E45-9BF8-7073-073D-4A1B01F60F59}"/>
              </a:ext>
            </a:extLst>
          </p:cNvPr>
          <p:cNvSpPr>
            <a:spLocks noGrp="1"/>
          </p:cNvSpPr>
          <p:nvPr>
            <p:ph type="sldNum" sz="quarter" idx="5"/>
          </p:nvPr>
        </p:nvSpPr>
        <p:spPr/>
        <p:txBody>
          <a:bodyPr/>
          <a:lstStyle/>
          <a:p>
            <a:fld id="{8F5C92E9-F244-4C2B-9212-DBAD0F438D90}" type="slidenum">
              <a:rPr lang="en-SG" smtClean="0"/>
              <a:t>20</a:t>
            </a:fld>
            <a:endParaRPr lang="en-SG"/>
          </a:p>
        </p:txBody>
      </p:sp>
    </p:spTree>
    <p:extLst>
      <p:ext uri="{BB962C8B-B14F-4D97-AF65-F5344CB8AC3E}">
        <p14:creationId xmlns:p14="http://schemas.microsoft.com/office/powerpoint/2010/main" val="353244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C751F-B5DB-D870-1302-87F2638B4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EA3C4-17AA-E50E-5A8C-EFC7F45DD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26982-5AA1-699F-2D83-32543E5C9BD1}"/>
              </a:ext>
            </a:extLst>
          </p:cNvPr>
          <p:cNvSpPr>
            <a:spLocks noGrp="1"/>
          </p:cNvSpPr>
          <p:nvPr>
            <p:ph type="body" idx="1"/>
          </p:nvPr>
        </p:nvSpPr>
        <p:spPr/>
        <p:txBody>
          <a:bodyPr/>
          <a:lstStyle/>
          <a:p>
            <a:r>
              <a:rPr lang="en-US"/>
              <a:t>Take-along and drag-along clause in private equity purchase.</a:t>
            </a:r>
          </a:p>
        </p:txBody>
      </p:sp>
      <p:sp>
        <p:nvSpPr>
          <p:cNvPr id="4" name="Slide Number Placeholder 3">
            <a:extLst>
              <a:ext uri="{FF2B5EF4-FFF2-40B4-BE49-F238E27FC236}">
                <a16:creationId xmlns:a16="http://schemas.microsoft.com/office/drawing/2014/main" id="{1CC1228B-C6A4-A6E7-3344-907E894A9A44}"/>
              </a:ext>
            </a:extLst>
          </p:cNvPr>
          <p:cNvSpPr>
            <a:spLocks noGrp="1"/>
          </p:cNvSpPr>
          <p:nvPr>
            <p:ph type="sldNum" sz="quarter" idx="5"/>
          </p:nvPr>
        </p:nvSpPr>
        <p:spPr/>
        <p:txBody>
          <a:bodyPr/>
          <a:lstStyle/>
          <a:p>
            <a:fld id="{8F5C92E9-F244-4C2B-9212-DBAD0F438D90}" type="slidenum">
              <a:rPr lang="en-SG" smtClean="0"/>
              <a:t>21</a:t>
            </a:fld>
            <a:endParaRPr lang="en-SG"/>
          </a:p>
        </p:txBody>
      </p:sp>
    </p:spTree>
    <p:extLst>
      <p:ext uri="{BB962C8B-B14F-4D97-AF65-F5344CB8AC3E}">
        <p14:creationId xmlns:p14="http://schemas.microsoft.com/office/powerpoint/2010/main" val="71699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8F5C92E9-F244-4C2B-9212-DBAD0F438D90}" type="slidenum">
              <a:rPr lang="en-SG" smtClean="0"/>
              <a:t>4</a:t>
            </a:fld>
            <a:endParaRPr lang="en-SG"/>
          </a:p>
        </p:txBody>
      </p:sp>
    </p:spTree>
    <p:extLst>
      <p:ext uri="{BB962C8B-B14F-4D97-AF65-F5344CB8AC3E}">
        <p14:creationId xmlns:p14="http://schemas.microsoft.com/office/powerpoint/2010/main" val="306134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A6D48-0F43-FBD9-3A1D-5D9F3531E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DF418-51BE-BE8C-E649-1407DA850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4EECB-E400-4EC7-4DB8-FC8CA0F8AA31}"/>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303C77E5-B6E7-B348-D601-37E214DC523D}"/>
              </a:ext>
            </a:extLst>
          </p:cNvPr>
          <p:cNvSpPr>
            <a:spLocks noGrp="1"/>
          </p:cNvSpPr>
          <p:nvPr>
            <p:ph type="sldNum" sz="quarter" idx="5"/>
          </p:nvPr>
        </p:nvSpPr>
        <p:spPr/>
        <p:txBody>
          <a:bodyPr/>
          <a:lstStyle/>
          <a:p>
            <a:fld id="{8F5C92E9-F244-4C2B-9212-DBAD0F438D90}" type="slidenum">
              <a:rPr lang="en-SG" smtClean="0"/>
              <a:t>22</a:t>
            </a:fld>
            <a:endParaRPr lang="en-SG"/>
          </a:p>
        </p:txBody>
      </p:sp>
    </p:spTree>
    <p:extLst>
      <p:ext uri="{BB962C8B-B14F-4D97-AF65-F5344CB8AC3E}">
        <p14:creationId xmlns:p14="http://schemas.microsoft.com/office/powerpoint/2010/main" val="416392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42C97-0F7F-2701-5AA2-85A8E2579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26A44-0642-D600-E776-22A509F4C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A2EDB-F3FD-E4FB-435A-73CE1DC9E349}"/>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E4F00DBF-8C62-FF8C-F9B9-74285CB84F20}"/>
              </a:ext>
            </a:extLst>
          </p:cNvPr>
          <p:cNvSpPr>
            <a:spLocks noGrp="1"/>
          </p:cNvSpPr>
          <p:nvPr>
            <p:ph type="sldNum" sz="quarter" idx="5"/>
          </p:nvPr>
        </p:nvSpPr>
        <p:spPr/>
        <p:txBody>
          <a:bodyPr/>
          <a:lstStyle/>
          <a:p>
            <a:fld id="{8F5C92E9-F244-4C2B-9212-DBAD0F438D90}" type="slidenum">
              <a:rPr lang="en-SG" smtClean="0"/>
              <a:t>23</a:t>
            </a:fld>
            <a:endParaRPr lang="en-SG"/>
          </a:p>
        </p:txBody>
      </p:sp>
    </p:spTree>
    <p:extLst>
      <p:ext uri="{BB962C8B-B14F-4D97-AF65-F5344CB8AC3E}">
        <p14:creationId xmlns:p14="http://schemas.microsoft.com/office/powerpoint/2010/main" val="575680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4C2A1-5DE0-EC9F-77EA-38F3D0F48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1E4E6-615A-D5C1-78F8-EA13DF454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5AF44-8415-F5F4-9909-CD52BC42CF21}"/>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99915573-6893-DC9D-20C1-B208597FE952}"/>
              </a:ext>
            </a:extLst>
          </p:cNvPr>
          <p:cNvSpPr>
            <a:spLocks noGrp="1"/>
          </p:cNvSpPr>
          <p:nvPr>
            <p:ph type="sldNum" sz="quarter" idx="5"/>
          </p:nvPr>
        </p:nvSpPr>
        <p:spPr/>
        <p:txBody>
          <a:bodyPr/>
          <a:lstStyle/>
          <a:p>
            <a:fld id="{8F5C92E9-F244-4C2B-9212-DBAD0F438D90}" type="slidenum">
              <a:rPr lang="en-SG" smtClean="0"/>
              <a:t>24</a:t>
            </a:fld>
            <a:endParaRPr lang="en-SG"/>
          </a:p>
        </p:txBody>
      </p:sp>
    </p:spTree>
    <p:extLst>
      <p:ext uri="{BB962C8B-B14F-4D97-AF65-F5344CB8AC3E}">
        <p14:creationId xmlns:p14="http://schemas.microsoft.com/office/powerpoint/2010/main" val="354697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F91B-FB3D-31DA-3AE6-FAA5858A7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79B2A-708A-F3E3-C8B3-BCC5E5C3F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1962B-CCE1-E1F2-9280-BAA0280AF068}"/>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C70BE984-8F32-4E8A-DD9A-DB089E820026}"/>
              </a:ext>
            </a:extLst>
          </p:cNvPr>
          <p:cNvSpPr>
            <a:spLocks noGrp="1"/>
          </p:cNvSpPr>
          <p:nvPr>
            <p:ph type="sldNum" sz="quarter" idx="5"/>
          </p:nvPr>
        </p:nvSpPr>
        <p:spPr/>
        <p:txBody>
          <a:bodyPr/>
          <a:lstStyle/>
          <a:p>
            <a:fld id="{8F5C92E9-F244-4C2B-9212-DBAD0F438D90}" type="slidenum">
              <a:rPr lang="en-SG" smtClean="0"/>
              <a:t>25</a:t>
            </a:fld>
            <a:endParaRPr lang="en-SG"/>
          </a:p>
        </p:txBody>
      </p:sp>
    </p:spTree>
    <p:extLst>
      <p:ext uri="{BB962C8B-B14F-4D97-AF65-F5344CB8AC3E}">
        <p14:creationId xmlns:p14="http://schemas.microsoft.com/office/powerpoint/2010/main" val="3450694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4FCF-813C-6760-FED8-1690D7FDA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33B72-C20C-22EB-8A0F-8090F8A42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C94F0-1722-30CF-1E39-EA2A739A7013}"/>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9C1C6068-6D89-3FF4-3805-CAB220EAD85B}"/>
              </a:ext>
            </a:extLst>
          </p:cNvPr>
          <p:cNvSpPr>
            <a:spLocks noGrp="1"/>
          </p:cNvSpPr>
          <p:nvPr>
            <p:ph type="sldNum" sz="quarter" idx="5"/>
          </p:nvPr>
        </p:nvSpPr>
        <p:spPr/>
        <p:txBody>
          <a:bodyPr/>
          <a:lstStyle/>
          <a:p>
            <a:fld id="{8F5C92E9-F244-4C2B-9212-DBAD0F438D90}" type="slidenum">
              <a:rPr lang="en-SG" smtClean="0"/>
              <a:t>26</a:t>
            </a:fld>
            <a:endParaRPr lang="en-SG"/>
          </a:p>
        </p:txBody>
      </p:sp>
    </p:spTree>
    <p:extLst>
      <p:ext uri="{BB962C8B-B14F-4D97-AF65-F5344CB8AC3E}">
        <p14:creationId xmlns:p14="http://schemas.microsoft.com/office/powerpoint/2010/main" val="1148848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67C8-25D0-A85C-BE5E-B521AC6DC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0352B-B3F6-4BD3-2596-1CB76A2FE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3B453-25EF-ADAC-A040-463F36AF8A2A}"/>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D26DC5EF-65FE-E254-6FA8-782B9090D97F}"/>
              </a:ext>
            </a:extLst>
          </p:cNvPr>
          <p:cNvSpPr>
            <a:spLocks noGrp="1"/>
          </p:cNvSpPr>
          <p:nvPr>
            <p:ph type="sldNum" sz="quarter" idx="5"/>
          </p:nvPr>
        </p:nvSpPr>
        <p:spPr/>
        <p:txBody>
          <a:bodyPr/>
          <a:lstStyle/>
          <a:p>
            <a:fld id="{8F5C92E9-F244-4C2B-9212-DBAD0F438D90}" type="slidenum">
              <a:rPr lang="en-SG" smtClean="0"/>
              <a:t>27</a:t>
            </a:fld>
            <a:endParaRPr lang="en-SG"/>
          </a:p>
        </p:txBody>
      </p:sp>
    </p:spTree>
    <p:extLst>
      <p:ext uri="{BB962C8B-B14F-4D97-AF65-F5344CB8AC3E}">
        <p14:creationId xmlns:p14="http://schemas.microsoft.com/office/powerpoint/2010/main" val="699842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C8A9-0D81-077C-AD7A-C697CBAE0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CE272-E963-AE99-55D1-4DE178918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31775-7C95-581B-F492-9B7E3F1F72D8}"/>
              </a:ext>
            </a:extLst>
          </p:cNvPr>
          <p:cNvSpPr>
            <a:spLocks noGrp="1"/>
          </p:cNvSpPr>
          <p:nvPr>
            <p:ph type="body" idx="1"/>
          </p:nvPr>
        </p:nvSpPr>
        <p:spPr/>
        <p:txBody>
          <a:bodyPr/>
          <a:lstStyle/>
          <a:p>
            <a:r>
              <a:rPr lang="en-US" b="1"/>
              <a:t>Growth</a:t>
            </a:r>
          </a:p>
          <a:p>
            <a:r>
              <a:rPr lang="en-US"/>
              <a:t>Because if you have an opportunity to scale that produces better returns than the interest rate, that its almost always transient. So it is better to borrow the money and do it quickly than to do it slowly.</a:t>
            </a:r>
          </a:p>
          <a:p>
            <a:endParaRPr lang="en-US" b="1"/>
          </a:p>
          <a:p>
            <a:r>
              <a:rPr lang="en-US" b="1"/>
              <a:t>Mature</a:t>
            </a:r>
          </a:p>
          <a:p>
            <a:r>
              <a:rPr lang="en-US"/>
              <a:t>Why do mature companies borrow? What do they do with the money? Vertical integration, horizontal integration.</a:t>
            </a:r>
          </a:p>
          <a:p>
            <a:r>
              <a:rPr lang="en-US"/>
              <a:t>Common to buy suppliers of key factors of production: e.g. Apple buying Dialog Semicon (70% of sales to Apple) for power management. Common to buy to get access to key production Amazon acquiring Kiva Systems.</a:t>
            </a:r>
          </a:p>
          <a:p>
            <a:r>
              <a:rPr lang="en-US"/>
              <a:t>Sometimes, customer acquisition is expensive because of the business, the longevity of the product, or because of network effects. Ex: Facebook buying Instagram, Unilever buying Dollar Shave Club.</a:t>
            </a:r>
          </a:p>
        </p:txBody>
      </p:sp>
      <p:sp>
        <p:nvSpPr>
          <p:cNvPr id="4" name="Slide Number Placeholder 3">
            <a:extLst>
              <a:ext uri="{FF2B5EF4-FFF2-40B4-BE49-F238E27FC236}">
                <a16:creationId xmlns:a16="http://schemas.microsoft.com/office/drawing/2014/main" id="{14DCED34-FF62-543A-A9E3-70F8D89909D7}"/>
              </a:ext>
            </a:extLst>
          </p:cNvPr>
          <p:cNvSpPr>
            <a:spLocks noGrp="1"/>
          </p:cNvSpPr>
          <p:nvPr>
            <p:ph type="sldNum" sz="quarter" idx="5"/>
          </p:nvPr>
        </p:nvSpPr>
        <p:spPr/>
        <p:txBody>
          <a:bodyPr/>
          <a:lstStyle/>
          <a:p>
            <a:fld id="{8F5C92E9-F244-4C2B-9212-DBAD0F438D90}" type="slidenum">
              <a:rPr lang="en-SG" smtClean="0"/>
              <a:t>28</a:t>
            </a:fld>
            <a:endParaRPr lang="en-SG"/>
          </a:p>
        </p:txBody>
      </p:sp>
    </p:spTree>
    <p:extLst>
      <p:ext uri="{BB962C8B-B14F-4D97-AF65-F5344CB8AC3E}">
        <p14:creationId xmlns:p14="http://schemas.microsoft.com/office/powerpoint/2010/main" val="1221280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62D02-9226-E998-15A8-D4917B32B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1FA4B-B51E-7A4A-3939-8518745D6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FD359-9BAC-170B-730A-595F38AF2841}"/>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D9298730-C583-FD40-5AA9-1E74B04D70CE}"/>
              </a:ext>
            </a:extLst>
          </p:cNvPr>
          <p:cNvSpPr>
            <a:spLocks noGrp="1"/>
          </p:cNvSpPr>
          <p:nvPr>
            <p:ph type="sldNum" sz="quarter" idx="5"/>
          </p:nvPr>
        </p:nvSpPr>
        <p:spPr/>
        <p:txBody>
          <a:bodyPr/>
          <a:lstStyle/>
          <a:p>
            <a:fld id="{8F5C92E9-F244-4C2B-9212-DBAD0F438D90}" type="slidenum">
              <a:rPr lang="en-SG" smtClean="0"/>
              <a:t>29</a:t>
            </a:fld>
            <a:endParaRPr lang="en-SG"/>
          </a:p>
        </p:txBody>
      </p:sp>
    </p:spTree>
    <p:extLst>
      <p:ext uri="{BB962C8B-B14F-4D97-AF65-F5344CB8AC3E}">
        <p14:creationId xmlns:p14="http://schemas.microsoft.com/office/powerpoint/2010/main" val="3141213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31</a:t>
            </a:fld>
            <a:endParaRPr lang="en-SG"/>
          </a:p>
        </p:txBody>
      </p:sp>
    </p:spTree>
    <p:extLst>
      <p:ext uri="{BB962C8B-B14F-4D97-AF65-F5344CB8AC3E}">
        <p14:creationId xmlns:p14="http://schemas.microsoft.com/office/powerpoint/2010/main" val="224628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97289-2C2E-F871-9400-2CF8FE3B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6D09-4FB5-D890-ACA3-862914C34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55256-7952-9DE0-63EC-DDCBC5DEBC6E}"/>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40103A25-3238-5F38-4A67-F5DA3A01C4FC}"/>
              </a:ext>
            </a:extLst>
          </p:cNvPr>
          <p:cNvSpPr>
            <a:spLocks noGrp="1"/>
          </p:cNvSpPr>
          <p:nvPr>
            <p:ph type="sldNum" sz="quarter" idx="5"/>
          </p:nvPr>
        </p:nvSpPr>
        <p:spPr/>
        <p:txBody>
          <a:bodyPr/>
          <a:lstStyle/>
          <a:p>
            <a:fld id="{8F5C92E9-F244-4C2B-9212-DBAD0F438D90}" type="slidenum">
              <a:rPr lang="en-SG" smtClean="0"/>
              <a:t>33</a:t>
            </a:fld>
            <a:endParaRPr lang="en-SG"/>
          </a:p>
        </p:txBody>
      </p:sp>
    </p:spTree>
    <p:extLst>
      <p:ext uri="{BB962C8B-B14F-4D97-AF65-F5344CB8AC3E}">
        <p14:creationId xmlns:p14="http://schemas.microsoft.com/office/powerpoint/2010/main" val="382148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F05ED-3377-E1EF-4CD4-91E46E9A2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1DDEB-F460-FB74-6622-C8BBDFA4B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40F09-9DED-B938-0049-A31014B895C9}"/>
              </a:ext>
            </a:extLst>
          </p:cNvPr>
          <p:cNvSpPr>
            <a:spLocks noGrp="1"/>
          </p:cNvSpPr>
          <p:nvPr>
            <p:ph type="body" idx="1"/>
          </p:nvPr>
        </p:nvSpPr>
        <p:spPr/>
        <p:txBody>
          <a:bodyPr/>
          <a:lstStyle/>
          <a:p>
            <a:r>
              <a:rPr lang="en-US"/>
              <a:t>As a startup you are always teetering between life and death.</a:t>
            </a:r>
            <a:endParaRPr lang="en-SG"/>
          </a:p>
        </p:txBody>
      </p:sp>
      <p:sp>
        <p:nvSpPr>
          <p:cNvPr id="4" name="Slide Number Placeholder 3">
            <a:extLst>
              <a:ext uri="{FF2B5EF4-FFF2-40B4-BE49-F238E27FC236}">
                <a16:creationId xmlns:a16="http://schemas.microsoft.com/office/drawing/2014/main" id="{908370C4-3855-D95C-0198-3F83033DBA4A}"/>
              </a:ext>
            </a:extLst>
          </p:cNvPr>
          <p:cNvSpPr>
            <a:spLocks noGrp="1"/>
          </p:cNvSpPr>
          <p:nvPr>
            <p:ph type="sldNum" sz="quarter" idx="5"/>
          </p:nvPr>
        </p:nvSpPr>
        <p:spPr/>
        <p:txBody>
          <a:bodyPr/>
          <a:lstStyle/>
          <a:p>
            <a:fld id="{8F5C92E9-F244-4C2B-9212-DBAD0F438D90}" type="slidenum">
              <a:rPr lang="en-SG" smtClean="0"/>
              <a:t>5</a:t>
            </a:fld>
            <a:endParaRPr lang="en-SG"/>
          </a:p>
        </p:txBody>
      </p:sp>
    </p:spTree>
    <p:extLst>
      <p:ext uri="{BB962C8B-B14F-4D97-AF65-F5344CB8AC3E}">
        <p14:creationId xmlns:p14="http://schemas.microsoft.com/office/powerpoint/2010/main" val="3784622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Investors raise principal from limited partners and are beholden to them. They compete with other investment funds to invest in startups and use the returns from investing to provide returns to their LPs.</a:t>
            </a:r>
          </a:p>
        </p:txBody>
      </p:sp>
      <p:sp>
        <p:nvSpPr>
          <p:cNvPr id="4" name="Slide Number Placeholder 3"/>
          <p:cNvSpPr>
            <a:spLocks noGrp="1"/>
          </p:cNvSpPr>
          <p:nvPr>
            <p:ph type="sldNum" sz="quarter" idx="5"/>
          </p:nvPr>
        </p:nvSpPr>
        <p:spPr/>
        <p:txBody>
          <a:bodyPr/>
          <a:lstStyle/>
          <a:p>
            <a:fld id="{8F5C92E9-F244-4C2B-9212-DBAD0F438D90}" type="slidenum">
              <a:rPr lang="en-SG" smtClean="0"/>
              <a:t>35</a:t>
            </a:fld>
            <a:endParaRPr lang="en-SG"/>
          </a:p>
        </p:txBody>
      </p:sp>
    </p:spTree>
    <p:extLst>
      <p:ext uri="{BB962C8B-B14F-4D97-AF65-F5344CB8AC3E}">
        <p14:creationId xmlns:p14="http://schemas.microsoft.com/office/powerpoint/2010/main" val="4111778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D02B0-106F-C70D-437C-6C39AFE47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E9802-8CF2-C94C-525E-9B54FBAB2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1AE4D-9258-D1C0-3C51-45ECA7FDFCB1}"/>
              </a:ext>
            </a:extLst>
          </p:cNvPr>
          <p:cNvSpPr>
            <a:spLocks noGrp="1"/>
          </p:cNvSpPr>
          <p:nvPr>
            <p:ph type="body" idx="1"/>
          </p:nvPr>
        </p:nvSpPr>
        <p:spPr/>
        <p:txBody>
          <a:bodyPr/>
          <a:lstStyle/>
          <a:p>
            <a:pPr algn="l"/>
            <a:r>
              <a:rPr lang="en-US"/>
              <a:t>Pressure: If an investor has raised a 7-year fund with 7% promised, and there’s only 5 years left, they now need to find an investment with a 10% return. </a:t>
            </a:r>
          </a:p>
          <a:p>
            <a:pPr algn="l"/>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Depending on the early stage of your company and risk/reward, you may be forced to look for an investor with funds of different ages.</a:t>
            </a:r>
          </a:p>
          <a:p>
            <a:pPr algn="l"/>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BCE5DC0C-37F4-0DEB-B9DC-57A1A3CE612E}"/>
              </a:ext>
            </a:extLst>
          </p:cNvPr>
          <p:cNvSpPr>
            <a:spLocks noGrp="1"/>
          </p:cNvSpPr>
          <p:nvPr>
            <p:ph type="sldNum" sz="quarter" idx="5"/>
          </p:nvPr>
        </p:nvSpPr>
        <p:spPr/>
        <p:txBody>
          <a:bodyPr/>
          <a:lstStyle/>
          <a:p>
            <a:fld id="{8F5C92E9-F244-4C2B-9212-DBAD0F438D90}" type="slidenum">
              <a:rPr lang="en-SG" smtClean="0"/>
              <a:t>36</a:t>
            </a:fld>
            <a:endParaRPr lang="en-SG"/>
          </a:p>
        </p:txBody>
      </p:sp>
    </p:spTree>
    <p:extLst>
      <p:ext uri="{BB962C8B-B14F-4D97-AF65-F5344CB8AC3E}">
        <p14:creationId xmlns:p14="http://schemas.microsoft.com/office/powerpoint/2010/main" val="3920510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D53E-7BDA-C75D-61AA-DA80DDD67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BDB28-22EB-F3AC-7D05-4CE6EA329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39E2F-1054-6639-7D32-CDFB3F7C00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the investor cycle, investors will typically exit your company by selling to the next round of investors in their window.</a:t>
            </a:r>
          </a:p>
          <a:p>
            <a:endParaRPr lang="en-US" dirty="0"/>
          </a:p>
          <a:p>
            <a:r>
              <a:rPr lang="en-US" b="1" dirty="0"/>
              <a:t>Decisions</a:t>
            </a:r>
            <a:r>
              <a:rPr lang="en-US" dirty="0"/>
              <a:t>: reducible uncertainty is something you can learn with some effort + money. Irreducible uncertainty is when you can assign a probability value and wait to see what happens.</a:t>
            </a:r>
          </a:p>
          <a:p>
            <a:r>
              <a:rPr lang="en-US" dirty="0"/>
              <a:t>Early-stage valuations vary because there’s no external, objective standard to appeal against. If you’re making revenue, you can use that as a proxy.</a:t>
            </a:r>
          </a:p>
          <a:p>
            <a:r>
              <a:rPr lang="en-US" dirty="0"/>
              <a:t>No true value: depends on strategic partnerships offered by VC, and acting based on your belief changes the value. </a:t>
            </a:r>
          </a:p>
          <a:p>
            <a:r>
              <a:rPr lang="en-US" dirty="0"/>
              <a:t>Early-stage valuations vary considerably: you don’t want to be an investor who assigns a high value, and when you sell it on, you can only find investors who assign low value.</a:t>
            </a:r>
          </a:p>
          <a:p>
            <a:endParaRPr lang="en-US" dirty="0"/>
          </a:p>
          <a:p>
            <a:r>
              <a:rPr lang="en-US" b="1" dirty="0"/>
              <a:t>High-risk high-returns:</a:t>
            </a:r>
          </a:p>
          <a:p>
            <a:pPr marL="171450" indent="-171450">
              <a:buFontTx/>
              <a:buChar char="-"/>
            </a:pPr>
            <a:r>
              <a:rPr lang="en-US" dirty="0"/>
              <a:t>Facebook early investor Peter Thiel invested $500k, made $1.1B from it. (made investment despite </a:t>
            </a:r>
            <a:r>
              <a:rPr lang="en-US" dirty="0" err="1"/>
              <a:t>MySpace</a:t>
            </a:r>
            <a:r>
              <a:rPr lang="en-US" dirty="0"/>
              <a:t>.)</a:t>
            </a:r>
          </a:p>
          <a:p>
            <a:pPr marL="171450" indent="-171450">
              <a:buFontTx/>
              <a:buChar char="-"/>
            </a:pPr>
            <a:r>
              <a:rPr lang="en-US" dirty="0"/>
              <a:t>Bubble tea stall with stable 4% returns vs NFT startup with a 2% chance of providing 200% return, they will go for the latter</a:t>
            </a:r>
          </a:p>
          <a:p>
            <a:pPr marL="171450" indent="-171450">
              <a:buFontTx/>
              <a:buChar char="-"/>
            </a:pPr>
            <a:r>
              <a:rPr lang="en-US" dirty="0"/>
              <a:t>To some extent, this is cultural; Asian investors are not quite so extreme.</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944E0AE7-BEB2-DB9A-33C4-7BCC477F2E31}"/>
              </a:ext>
            </a:extLst>
          </p:cNvPr>
          <p:cNvSpPr>
            <a:spLocks noGrp="1"/>
          </p:cNvSpPr>
          <p:nvPr>
            <p:ph type="sldNum" sz="quarter" idx="5"/>
          </p:nvPr>
        </p:nvSpPr>
        <p:spPr/>
        <p:txBody>
          <a:bodyPr/>
          <a:lstStyle/>
          <a:p>
            <a:fld id="{8F5C92E9-F244-4C2B-9212-DBAD0F438D90}" type="slidenum">
              <a:rPr lang="en-SG" smtClean="0"/>
              <a:t>37</a:t>
            </a:fld>
            <a:endParaRPr lang="en-SG"/>
          </a:p>
        </p:txBody>
      </p:sp>
    </p:spTree>
    <p:extLst>
      <p:ext uri="{BB962C8B-B14F-4D97-AF65-F5344CB8AC3E}">
        <p14:creationId xmlns:p14="http://schemas.microsoft.com/office/powerpoint/2010/main" val="709573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51C73-B500-D386-4BE3-AC8ADFC2D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6D437-E815-F548-DB59-B3A8EAF69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DD44E-C130-BD9F-CC80-FD1E79B05A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B5D2FD-6A4C-4863-4315-CBEE8F4A0843}"/>
              </a:ext>
            </a:extLst>
          </p:cNvPr>
          <p:cNvSpPr>
            <a:spLocks noGrp="1"/>
          </p:cNvSpPr>
          <p:nvPr>
            <p:ph type="sldNum" sz="quarter" idx="5"/>
          </p:nvPr>
        </p:nvSpPr>
        <p:spPr/>
        <p:txBody>
          <a:bodyPr/>
          <a:lstStyle/>
          <a:p>
            <a:fld id="{8F5C92E9-F244-4C2B-9212-DBAD0F438D90}" type="slidenum">
              <a:rPr lang="en-SG" smtClean="0"/>
              <a:t>38</a:t>
            </a:fld>
            <a:endParaRPr lang="en-SG"/>
          </a:p>
        </p:txBody>
      </p:sp>
    </p:spTree>
    <p:extLst>
      <p:ext uri="{BB962C8B-B14F-4D97-AF65-F5344CB8AC3E}">
        <p14:creationId xmlns:p14="http://schemas.microsoft.com/office/powerpoint/2010/main" val="2894634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9D5C-BE3C-5647-1C05-E27E53727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072F-70D0-F305-232F-36706860C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4FE11-0E89-6B8B-ABAF-29EE89D5E00F}"/>
              </a:ext>
            </a:extLst>
          </p:cNvPr>
          <p:cNvSpPr>
            <a:spLocks noGrp="1"/>
          </p:cNvSpPr>
          <p:nvPr>
            <p:ph type="body" idx="1"/>
          </p:nvPr>
        </p:nvSpPr>
        <p:spPr/>
        <p:txBody>
          <a:bodyPr/>
          <a:lstStyle/>
          <a:p>
            <a:r>
              <a:rPr lang="en-SG"/>
              <a:t>Poor customer discovery: people had a ritual of going to buy groceries, and no trust or culture for online ordering products.</a:t>
            </a:r>
          </a:p>
          <a:p>
            <a:endParaRPr lang="en-SG"/>
          </a:p>
          <a:p>
            <a:r>
              <a:rPr lang="en-SG"/>
              <a:t>Poor investment: they invested in a giant robotic warehouse to reduce costs, but the investment amount was too high and the cost savings too low.</a:t>
            </a:r>
          </a:p>
          <a:p>
            <a:endParaRPr lang="en-SG"/>
          </a:p>
          <a:p>
            <a:r>
              <a:rPr lang="en-SG"/>
              <a:t>Poor burn rate management: they were losing $2M/day at the peak of their expenses. Grocery is a very small-margin business, and you need that.</a:t>
            </a:r>
          </a:p>
        </p:txBody>
      </p:sp>
      <p:sp>
        <p:nvSpPr>
          <p:cNvPr id="4" name="Slide Number Placeholder 3">
            <a:extLst>
              <a:ext uri="{FF2B5EF4-FFF2-40B4-BE49-F238E27FC236}">
                <a16:creationId xmlns:a16="http://schemas.microsoft.com/office/drawing/2014/main" id="{D1E64B8E-DCF3-25E8-752F-DE38E290C042}"/>
              </a:ext>
            </a:extLst>
          </p:cNvPr>
          <p:cNvSpPr>
            <a:spLocks noGrp="1"/>
          </p:cNvSpPr>
          <p:nvPr>
            <p:ph type="sldNum" sz="quarter" idx="5"/>
          </p:nvPr>
        </p:nvSpPr>
        <p:spPr/>
        <p:txBody>
          <a:bodyPr/>
          <a:lstStyle/>
          <a:p>
            <a:fld id="{8F5C92E9-F244-4C2B-9212-DBAD0F438D90}" type="slidenum">
              <a:rPr lang="en-SG" smtClean="0"/>
              <a:t>40</a:t>
            </a:fld>
            <a:endParaRPr lang="en-SG"/>
          </a:p>
        </p:txBody>
      </p:sp>
    </p:spTree>
    <p:extLst>
      <p:ext uri="{BB962C8B-B14F-4D97-AF65-F5344CB8AC3E}">
        <p14:creationId xmlns:p14="http://schemas.microsoft.com/office/powerpoint/2010/main" val="1018424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5191E-8AA2-61F4-53D1-5126481AD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735B4-0CD6-C099-F7CF-7B473E430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5F799-6670-13D9-212E-CF0E37B7EF78}"/>
              </a:ext>
            </a:extLst>
          </p:cNvPr>
          <p:cNvSpPr>
            <a:spLocks noGrp="1"/>
          </p:cNvSpPr>
          <p:nvPr>
            <p:ph type="body" idx="1"/>
          </p:nvPr>
        </p:nvSpPr>
        <p:spPr/>
        <p:txBody>
          <a:bodyPr/>
          <a:lstStyle/>
          <a:p>
            <a:pPr marL="0" indent="0">
              <a:buNone/>
            </a:pPr>
            <a:r>
              <a:rPr lang="en-US" sz="2400" b="1"/>
              <a:t>MelaFind melanoma detection tool (MELA Sciences)</a:t>
            </a:r>
          </a:p>
          <a:p>
            <a:pPr lvl="1"/>
            <a:r>
              <a:rPr lang="en-US" sz="2000"/>
              <a:t>More accurate than dermatologists, BUT—</a:t>
            </a:r>
          </a:p>
          <a:p>
            <a:pPr lvl="1"/>
            <a:r>
              <a:rPr lang="en-US" sz="2000"/>
              <a:t>Tends to be correct when dermatologists are wrong, and wrong when dermatologists are correct. (Greater sensitivity, but lower specificity.)</a:t>
            </a:r>
          </a:p>
          <a:p>
            <a:pPr lvl="1"/>
            <a:r>
              <a:rPr lang="en-US" sz="2000"/>
              <a:t>Bred distrust in dermatologists.</a:t>
            </a:r>
          </a:p>
          <a:p>
            <a:pPr marL="0" indent="0">
              <a:buNone/>
            </a:pPr>
            <a:r>
              <a:rPr lang="en-US" sz="2400" b="1"/>
              <a:t>NC-stat automated diabetic neuropathy device (NeuroMetrix)</a:t>
            </a:r>
          </a:p>
          <a:p>
            <a:pPr lvl="1"/>
            <a:r>
              <a:rPr lang="en-US" sz="2000"/>
              <a:t>Less work for similar diagnosis accuracy, BUT—</a:t>
            </a:r>
          </a:p>
          <a:p>
            <a:pPr lvl="1"/>
            <a:r>
              <a:rPr lang="en-US" sz="2000"/>
              <a:t>Takes work and control away from neurologists and specialized technicians, and adds a delay between visit and diagnosis.</a:t>
            </a:r>
          </a:p>
          <a:p>
            <a:pPr lvl="1"/>
            <a:r>
              <a:rPr lang="en-US" sz="2000"/>
              <a:t>Resistance from neurologists and indifference from primary care doctors.</a:t>
            </a:r>
          </a:p>
          <a:p>
            <a:pPr marL="0" indent="0">
              <a:buNone/>
            </a:pPr>
            <a:r>
              <a:rPr lang="en-US" sz="2400" b="1"/>
              <a:t>Aethlon Hemopurifier viral clearance device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Univers"/>
                <a:ea typeface="+mn-ea"/>
                <a:cs typeface="+mn-cs"/>
              </a:rPr>
              <a:t>Effectively scrubs viruses from your blood during dialysis, BUT—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000">
                <a:solidFill>
                  <a:prstClr val="black"/>
                </a:solidFill>
                <a:latin typeface="Univers"/>
              </a:rPr>
              <a:t>Doctors have no standards on how to use it, hospitals have no standards on billing for it, and dialysis adds a lot of labor (especially in the ICU)</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Univers"/>
                <a:ea typeface="+mn-ea"/>
                <a:cs typeface="+mn-cs"/>
              </a:rPr>
              <a:t>Currently looking for breakthrough in cancer 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Univers"/>
              <a:ea typeface="+mn-ea"/>
              <a:cs typeface="+mn-cs"/>
            </a:endParaRPr>
          </a:p>
          <a:p>
            <a:pPr marL="0" indent="0">
              <a:buNone/>
            </a:pPr>
            <a:endParaRPr lang="en-US" sz="2400"/>
          </a:p>
          <a:p>
            <a:endParaRPr lang="en-SG"/>
          </a:p>
        </p:txBody>
      </p:sp>
      <p:sp>
        <p:nvSpPr>
          <p:cNvPr id="4" name="Slide Number Placeholder 3">
            <a:extLst>
              <a:ext uri="{FF2B5EF4-FFF2-40B4-BE49-F238E27FC236}">
                <a16:creationId xmlns:a16="http://schemas.microsoft.com/office/drawing/2014/main" id="{BA5399AE-EC77-2AE4-080A-C470CB5EBBF1}"/>
              </a:ext>
            </a:extLst>
          </p:cNvPr>
          <p:cNvSpPr>
            <a:spLocks noGrp="1"/>
          </p:cNvSpPr>
          <p:nvPr>
            <p:ph type="sldNum" sz="quarter" idx="5"/>
          </p:nvPr>
        </p:nvSpPr>
        <p:spPr/>
        <p:txBody>
          <a:bodyPr/>
          <a:lstStyle/>
          <a:p>
            <a:fld id="{8F5C92E9-F244-4C2B-9212-DBAD0F438D90}" type="slidenum">
              <a:rPr lang="en-SG" smtClean="0"/>
              <a:t>41</a:t>
            </a:fld>
            <a:endParaRPr lang="en-SG"/>
          </a:p>
        </p:txBody>
      </p:sp>
    </p:spTree>
    <p:extLst>
      <p:ext uri="{BB962C8B-B14F-4D97-AF65-F5344CB8AC3E}">
        <p14:creationId xmlns:p14="http://schemas.microsoft.com/office/powerpoint/2010/main" val="908441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CAPEX = Fixed cost, OPEX = Variable Cost</a:t>
            </a:r>
          </a:p>
          <a:p>
            <a:endParaRPr lang="en-US"/>
          </a:p>
          <a:p>
            <a:r>
              <a:rPr lang="en-US"/>
              <a:t>Examples: gloves vs. computer.</a:t>
            </a:r>
          </a:p>
          <a:p>
            <a:endParaRPr lang="en-SG"/>
          </a:p>
          <a:p>
            <a:r>
              <a:rPr lang="en-SG"/>
              <a:t>Bias towards </a:t>
            </a:r>
            <a:r>
              <a:rPr lang="en-SG" i="1"/>
              <a:t>action</a:t>
            </a:r>
            <a:r>
              <a:rPr lang="en-SG"/>
              <a:t>. Every level of management wants to be seen to be doing something by their boss.</a:t>
            </a:r>
          </a:p>
        </p:txBody>
      </p:sp>
      <p:sp>
        <p:nvSpPr>
          <p:cNvPr id="4" name="Slide Number Placeholder 3"/>
          <p:cNvSpPr>
            <a:spLocks noGrp="1"/>
          </p:cNvSpPr>
          <p:nvPr>
            <p:ph type="sldNum" sz="quarter" idx="5"/>
          </p:nvPr>
        </p:nvSpPr>
        <p:spPr/>
        <p:txBody>
          <a:bodyPr/>
          <a:lstStyle/>
          <a:p>
            <a:fld id="{8F5C92E9-F244-4C2B-9212-DBAD0F438D90}" type="slidenum">
              <a:rPr lang="en-SG" smtClean="0"/>
              <a:t>43</a:t>
            </a:fld>
            <a:endParaRPr lang="en-SG"/>
          </a:p>
        </p:txBody>
      </p:sp>
    </p:spTree>
    <p:extLst>
      <p:ext uri="{BB962C8B-B14F-4D97-AF65-F5344CB8AC3E}">
        <p14:creationId xmlns:p14="http://schemas.microsoft.com/office/powerpoint/2010/main" val="3459071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Very rare to meet someone who has more than two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example, lets talk about selling candy to a child. The child has the need, the parent has the money and authority. You sell it to the child as “fun”, and to the parent as “enriching”</a:t>
            </a:r>
          </a:p>
        </p:txBody>
      </p:sp>
      <p:sp>
        <p:nvSpPr>
          <p:cNvPr id="4" name="Slide Number Placeholder 3"/>
          <p:cNvSpPr>
            <a:spLocks noGrp="1"/>
          </p:cNvSpPr>
          <p:nvPr>
            <p:ph type="sldNum" sz="quarter" idx="5"/>
          </p:nvPr>
        </p:nvSpPr>
        <p:spPr/>
        <p:txBody>
          <a:bodyPr/>
          <a:lstStyle/>
          <a:p>
            <a:fld id="{8F5C92E9-F244-4C2B-9212-DBAD0F438D90}" type="slidenum">
              <a:rPr lang="en-SG" smtClean="0"/>
              <a:t>44</a:t>
            </a:fld>
            <a:endParaRPr lang="en-SG"/>
          </a:p>
        </p:txBody>
      </p:sp>
    </p:spTree>
    <p:extLst>
      <p:ext uri="{BB962C8B-B14F-4D97-AF65-F5344CB8AC3E}">
        <p14:creationId xmlns:p14="http://schemas.microsoft.com/office/powerpoint/2010/main" val="216521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816F-D4D9-08BC-72FB-FE6326327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81334-C7EB-10EB-CEFE-69FF9E773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3B2FD-D225-41BE-BDDB-423217B23283}"/>
              </a:ext>
            </a:extLst>
          </p:cNvPr>
          <p:cNvSpPr>
            <a:spLocks noGrp="1"/>
          </p:cNvSpPr>
          <p:nvPr>
            <p:ph type="body" idx="1"/>
          </p:nvPr>
        </p:nvSpPr>
        <p:spPr/>
        <p:txBody>
          <a:bodyPr/>
          <a:lstStyle/>
          <a:p>
            <a:r>
              <a:rPr lang="en-US" dirty="0"/>
              <a:t>Identify each stakeholder and come up with a way to sell it to them.</a:t>
            </a:r>
          </a:p>
        </p:txBody>
      </p:sp>
      <p:sp>
        <p:nvSpPr>
          <p:cNvPr id="4" name="Slide Number Placeholder 3">
            <a:extLst>
              <a:ext uri="{FF2B5EF4-FFF2-40B4-BE49-F238E27FC236}">
                <a16:creationId xmlns:a16="http://schemas.microsoft.com/office/drawing/2014/main" id="{53697B58-91EE-5164-C457-9B5613492521}"/>
              </a:ext>
            </a:extLst>
          </p:cNvPr>
          <p:cNvSpPr>
            <a:spLocks noGrp="1"/>
          </p:cNvSpPr>
          <p:nvPr>
            <p:ph type="sldNum" sz="quarter" idx="5"/>
          </p:nvPr>
        </p:nvSpPr>
        <p:spPr/>
        <p:txBody>
          <a:bodyPr/>
          <a:lstStyle/>
          <a:p>
            <a:fld id="{8F5C92E9-F244-4C2B-9212-DBAD0F438D90}" type="slidenum">
              <a:rPr lang="en-SG" smtClean="0"/>
              <a:t>45</a:t>
            </a:fld>
            <a:endParaRPr lang="en-SG"/>
          </a:p>
        </p:txBody>
      </p:sp>
    </p:spTree>
    <p:extLst>
      <p:ext uri="{BB962C8B-B14F-4D97-AF65-F5344CB8AC3E}">
        <p14:creationId xmlns:p14="http://schemas.microsoft.com/office/powerpoint/2010/main" val="1330383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 each stakeholder and come up with a way to sell it to them.</a:t>
            </a:r>
          </a:p>
        </p:txBody>
      </p:sp>
      <p:sp>
        <p:nvSpPr>
          <p:cNvPr id="4" name="Slide Number Placeholder 3"/>
          <p:cNvSpPr>
            <a:spLocks noGrp="1"/>
          </p:cNvSpPr>
          <p:nvPr>
            <p:ph type="sldNum" sz="quarter" idx="5"/>
          </p:nvPr>
        </p:nvSpPr>
        <p:spPr/>
        <p:txBody>
          <a:bodyPr/>
          <a:lstStyle/>
          <a:p>
            <a:fld id="{8F5C92E9-F244-4C2B-9212-DBAD0F438D90}" type="slidenum">
              <a:rPr lang="en-SG" smtClean="0"/>
              <a:t>46</a:t>
            </a:fld>
            <a:endParaRPr lang="en-SG"/>
          </a:p>
        </p:txBody>
      </p:sp>
    </p:spTree>
    <p:extLst>
      <p:ext uri="{BB962C8B-B14F-4D97-AF65-F5344CB8AC3E}">
        <p14:creationId xmlns:p14="http://schemas.microsoft.com/office/powerpoint/2010/main" val="316786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3E71-69A0-9EF4-BB3E-56C04D171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BD8ED-50C7-A1FD-4796-707245BB2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AF118-9DA0-4053-779A-D5B4FC0EEFBA}"/>
              </a:ext>
            </a:extLst>
          </p:cNvPr>
          <p:cNvSpPr>
            <a:spLocks noGrp="1"/>
          </p:cNvSpPr>
          <p:nvPr>
            <p:ph type="body" idx="1"/>
          </p:nvPr>
        </p:nvSpPr>
        <p:spPr/>
        <p:txBody>
          <a:bodyPr/>
          <a:lstStyle/>
          <a:p>
            <a:r>
              <a:rPr lang="en-US"/>
              <a:t>As a startup you are always teetering between life and death.</a:t>
            </a:r>
          </a:p>
          <a:p>
            <a:endParaRPr lang="en-US"/>
          </a:p>
          <a:p>
            <a:r>
              <a:rPr lang="en-US"/>
              <a:t>Survival is predicated on assessing risks and carefully managing them. This whole lecture is going to give me </a:t>
            </a:r>
            <a:endParaRPr lang="en-SG"/>
          </a:p>
        </p:txBody>
      </p:sp>
      <p:sp>
        <p:nvSpPr>
          <p:cNvPr id="4" name="Slide Number Placeholder 3">
            <a:extLst>
              <a:ext uri="{FF2B5EF4-FFF2-40B4-BE49-F238E27FC236}">
                <a16:creationId xmlns:a16="http://schemas.microsoft.com/office/drawing/2014/main" id="{A412291F-D6B7-455A-3F38-4D2E60A0849C}"/>
              </a:ext>
            </a:extLst>
          </p:cNvPr>
          <p:cNvSpPr>
            <a:spLocks noGrp="1"/>
          </p:cNvSpPr>
          <p:nvPr>
            <p:ph type="sldNum" sz="quarter" idx="5"/>
          </p:nvPr>
        </p:nvSpPr>
        <p:spPr/>
        <p:txBody>
          <a:bodyPr/>
          <a:lstStyle/>
          <a:p>
            <a:fld id="{8F5C92E9-F244-4C2B-9212-DBAD0F438D90}" type="slidenum">
              <a:rPr lang="en-SG" smtClean="0"/>
              <a:t>6</a:t>
            </a:fld>
            <a:endParaRPr lang="en-SG"/>
          </a:p>
        </p:txBody>
      </p:sp>
    </p:spTree>
    <p:extLst>
      <p:ext uri="{BB962C8B-B14F-4D97-AF65-F5344CB8AC3E}">
        <p14:creationId xmlns:p14="http://schemas.microsoft.com/office/powerpoint/2010/main" val="2816204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example, lets talk about selling some database software to a company. The developer has the need, the tech lead or product manager has the authority, and the CFO has to sign off on the money. </a:t>
            </a:r>
          </a:p>
          <a:p>
            <a:endParaRPr lang="en-SG"/>
          </a:p>
        </p:txBody>
      </p:sp>
      <p:sp>
        <p:nvSpPr>
          <p:cNvPr id="4" name="Slide Number Placeholder 3"/>
          <p:cNvSpPr>
            <a:spLocks noGrp="1"/>
          </p:cNvSpPr>
          <p:nvPr>
            <p:ph type="sldNum" sz="quarter" idx="5"/>
          </p:nvPr>
        </p:nvSpPr>
        <p:spPr/>
        <p:txBody>
          <a:bodyPr/>
          <a:lstStyle/>
          <a:p>
            <a:fld id="{8F5C92E9-F244-4C2B-9212-DBAD0F438D90}" type="slidenum">
              <a:rPr lang="en-SG" smtClean="0"/>
              <a:t>47</a:t>
            </a:fld>
            <a:endParaRPr lang="en-SG"/>
          </a:p>
        </p:txBody>
      </p:sp>
    </p:spTree>
    <p:extLst>
      <p:ext uri="{BB962C8B-B14F-4D97-AF65-F5344CB8AC3E}">
        <p14:creationId xmlns:p14="http://schemas.microsoft.com/office/powerpoint/2010/main" val="2250943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maximum risk but maximum control and upside. </a:t>
            </a:r>
          </a:p>
          <a:p>
            <a:r>
              <a:rPr lang="en-US" dirty="0"/>
              <a:t>B: Let someone else take the initial risks and initial marketing cost, have some idea for market structure, prices, etc. Seize the growth curve. This is where </a:t>
            </a:r>
            <a:r>
              <a:rPr lang="en-US" dirty="0" err="1"/>
              <a:t>webvan</a:t>
            </a:r>
            <a:r>
              <a:rPr lang="en-US" dirty="0"/>
              <a:t> failed, but </a:t>
            </a:r>
            <a:r>
              <a:rPr lang="en-US" dirty="0" err="1"/>
              <a:t>AmazonFresh</a:t>
            </a:r>
            <a:r>
              <a:rPr lang="en-US" dirty="0"/>
              <a:t> succeeded.</a:t>
            </a:r>
          </a:p>
          <a:p>
            <a:r>
              <a:rPr lang="en-US" dirty="0"/>
              <a:t>C: Investors are on-board, so you can make a play for market leader position. E.g. </a:t>
            </a:r>
            <a:r>
              <a:rPr lang="en-US" dirty="0" err="1"/>
              <a:t>BambuLab</a:t>
            </a:r>
            <a:r>
              <a:rPr lang="en-US" dirty="0"/>
              <a:t> for 3d printers.</a:t>
            </a:r>
          </a:p>
          <a:p>
            <a:r>
              <a:rPr lang="en-US" dirty="0"/>
              <a:t>D: Market growth is slowed so you must compete on lower cost or minor changes. E.g. Walmart delivery (in the US), Lazada vs Amazon.sg for online marketplaces in Singapore. </a:t>
            </a:r>
            <a:r>
              <a:rPr lang="en-US" dirty="0" err="1"/>
              <a:t>Snapmaker</a:t>
            </a:r>
            <a:r>
              <a:rPr lang="en-US" dirty="0"/>
              <a:t> (</a:t>
            </a:r>
            <a:r>
              <a:rPr lang="en-US" dirty="0" err="1"/>
              <a:t>toolchanger</a:t>
            </a:r>
            <a:r>
              <a:rPr lang="en-US" dirty="0"/>
              <a:t> printer)</a:t>
            </a:r>
          </a:p>
          <a:p>
            <a:r>
              <a:rPr lang="en-US" dirty="0"/>
              <a:t>E: if you’re late to the party, you can either leverage small differentiations (as before), or you can extract value by bringing the laggards kicking and screaming into the new age. Example: CRM software, digital marketing companies, Moodle, Epic, etc.</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48</a:t>
            </a:fld>
            <a:endParaRPr lang="en-SG"/>
          </a:p>
        </p:txBody>
      </p:sp>
    </p:spTree>
    <p:extLst>
      <p:ext uri="{BB962C8B-B14F-4D97-AF65-F5344CB8AC3E}">
        <p14:creationId xmlns:p14="http://schemas.microsoft.com/office/powerpoint/2010/main" val="342827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Gartner Hype Cycle + G. A. Moore’s Diffusion</a:t>
            </a:r>
          </a:p>
        </p:txBody>
      </p:sp>
      <p:sp>
        <p:nvSpPr>
          <p:cNvPr id="4" name="Slide Number Placeholder 3"/>
          <p:cNvSpPr>
            <a:spLocks noGrp="1"/>
          </p:cNvSpPr>
          <p:nvPr>
            <p:ph type="sldNum" sz="quarter" idx="5"/>
          </p:nvPr>
        </p:nvSpPr>
        <p:spPr/>
        <p:txBody>
          <a:bodyPr/>
          <a:lstStyle/>
          <a:p>
            <a:fld id="{8F5C92E9-F244-4C2B-9212-DBAD0F438D90}" type="slidenum">
              <a:rPr lang="en-SG" smtClean="0"/>
              <a:t>49</a:t>
            </a:fld>
            <a:endParaRPr lang="en-SG"/>
          </a:p>
        </p:txBody>
      </p:sp>
    </p:spTree>
    <p:extLst>
      <p:ext uri="{BB962C8B-B14F-4D97-AF65-F5344CB8AC3E}">
        <p14:creationId xmlns:p14="http://schemas.microsoft.com/office/powerpoint/2010/main" val="3802186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Anecdote about how (friend from Biotech company) was making weekly visits to hospitals in China</a:t>
            </a:r>
          </a:p>
        </p:txBody>
      </p:sp>
      <p:sp>
        <p:nvSpPr>
          <p:cNvPr id="4" name="Slide Number Placeholder 3"/>
          <p:cNvSpPr>
            <a:spLocks noGrp="1"/>
          </p:cNvSpPr>
          <p:nvPr>
            <p:ph type="sldNum" sz="quarter" idx="5"/>
          </p:nvPr>
        </p:nvSpPr>
        <p:spPr/>
        <p:txBody>
          <a:bodyPr/>
          <a:lstStyle/>
          <a:p>
            <a:fld id="{8F5C92E9-F244-4C2B-9212-DBAD0F438D90}" type="slidenum">
              <a:rPr lang="en-SG" smtClean="0"/>
              <a:t>51</a:t>
            </a:fld>
            <a:endParaRPr lang="en-SG"/>
          </a:p>
        </p:txBody>
      </p:sp>
    </p:spTree>
    <p:extLst>
      <p:ext uri="{BB962C8B-B14F-4D97-AF65-F5344CB8AC3E}">
        <p14:creationId xmlns:p14="http://schemas.microsoft.com/office/powerpoint/2010/main" val="1526430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85C8-886D-7A08-E020-0B710905A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0BED9-CDD5-D078-E6D7-D79E734AC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06AB1-D462-5D43-BA20-CBF0F30B1E2D}"/>
              </a:ext>
            </a:extLst>
          </p:cNvPr>
          <p:cNvSpPr>
            <a:spLocks noGrp="1"/>
          </p:cNvSpPr>
          <p:nvPr>
            <p:ph type="body" idx="1"/>
          </p:nvPr>
        </p:nvSpPr>
        <p:spPr/>
        <p:txBody>
          <a:bodyPr/>
          <a:lstStyle/>
          <a:p>
            <a:r>
              <a:rPr lang="en-US"/>
              <a:t>Anecdote about how (friend from Biotech company) was making weekly visits to hospitals in China</a:t>
            </a:r>
          </a:p>
        </p:txBody>
      </p:sp>
      <p:sp>
        <p:nvSpPr>
          <p:cNvPr id="4" name="Slide Number Placeholder 3">
            <a:extLst>
              <a:ext uri="{FF2B5EF4-FFF2-40B4-BE49-F238E27FC236}">
                <a16:creationId xmlns:a16="http://schemas.microsoft.com/office/drawing/2014/main" id="{C0B6A3B7-58AC-F135-B57C-E144B1DE0F43}"/>
              </a:ext>
            </a:extLst>
          </p:cNvPr>
          <p:cNvSpPr>
            <a:spLocks noGrp="1"/>
          </p:cNvSpPr>
          <p:nvPr>
            <p:ph type="sldNum" sz="quarter" idx="5"/>
          </p:nvPr>
        </p:nvSpPr>
        <p:spPr/>
        <p:txBody>
          <a:bodyPr/>
          <a:lstStyle/>
          <a:p>
            <a:fld id="{8F5C92E9-F244-4C2B-9212-DBAD0F438D90}" type="slidenum">
              <a:rPr lang="en-SG" smtClean="0"/>
              <a:t>52</a:t>
            </a:fld>
            <a:endParaRPr lang="en-SG"/>
          </a:p>
        </p:txBody>
      </p:sp>
    </p:spTree>
    <p:extLst>
      <p:ext uri="{BB962C8B-B14F-4D97-AF65-F5344CB8AC3E}">
        <p14:creationId xmlns:p14="http://schemas.microsoft.com/office/powerpoint/2010/main" val="3107031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377F-B2A4-05A5-64F3-EBB7128D2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31CA2-A767-AD5B-73B3-3059B3FC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F6F8F-603A-6A8E-C422-A2AEB4C884E0}"/>
              </a:ext>
            </a:extLst>
          </p:cNvPr>
          <p:cNvSpPr>
            <a:spLocks noGrp="1"/>
          </p:cNvSpPr>
          <p:nvPr>
            <p:ph type="body" idx="1"/>
          </p:nvPr>
        </p:nvSpPr>
        <p:spPr/>
        <p:txBody>
          <a:bodyPr/>
          <a:lstStyle/>
          <a:p>
            <a:r>
              <a:rPr lang="en-US"/>
              <a:t>Anecdote about how (friend from Biotech company) was making weekly visits to hospitals in China</a:t>
            </a:r>
          </a:p>
        </p:txBody>
      </p:sp>
      <p:sp>
        <p:nvSpPr>
          <p:cNvPr id="4" name="Slide Number Placeholder 3">
            <a:extLst>
              <a:ext uri="{FF2B5EF4-FFF2-40B4-BE49-F238E27FC236}">
                <a16:creationId xmlns:a16="http://schemas.microsoft.com/office/drawing/2014/main" id="{81D2ACBA-7746-0020-D904-CF71B29F5745}"/>
              </a:ext>
            </a:extLst>
          </p:cNvPr>
          <p:cNvSpPr>
            <a:spLocks noGrp="1"/>
          </p:cNvSpPr>
          <p:nvPr>
            <p:ph type="sldNum" sz="quarter" idx="5"/>
          </p:nvPr>
        </p:nvSpPr>
        <p:spPr/>
        <p:txBody>
          <a:bodyPr/>
          <a:lstStyle/>
          <a:p>
            <a:fld id="{8F5C92E9-F244-4C2B-9212-DBAD0F438D90}" type="slidenum">
              <a:rPr lang="en-SG" smtClean="0"/>
              <a:t>53</a:t>
            </a:fld>
            <a:endParaRPr lang="en-SG"/>
          </a:p>
        </p:txBody>
      </p:sp>
    </p:spTree>
    <p:extLst>
      <p:ext uri="{BB962C8B-B14F-4D97-AF65-F5344CB8AC3E}">
        <p14:creationId xmlns:p14="http://schemas.microsoft.com/office/powerpoint/2010/main" val="3166946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1DD42-0F01-D6D4-5855-F2E0C6B7D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8E4E0-EB98-EED3-32B5-0470CFF70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93ED2-0DA2-4B6E-A1B6-CDC37932F1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A29A3F-862C-0C66-E2EC-45A4DC5C04D9}"/>
              </a:ext>
            </a:extLst>
          </p:cNvPr>
          <p:cNvSpPr>
            <a:spLocks noGrp="1"/>
          </p:cNvSpPr>
          <p:nvPr>
            <p:ph type="sldNum" sz="quarter" idx="5"/>
          </p:nvPr>
        </p:nvSpPr>
        <p:spPr/>
        <p:txBody>
          <a:bodyPr/>
          <a:lstStyle/>
          <a:p>
            <a:fld id="{8F5C92E9-F244-4C2B-9212-DBAD0F438D90}" type="slidenum">
              <a:rPr lang="en-SG" smtClean="0"/>
              <a:t>55</a:t>
            </a:fld>
            <a:endParaRPr lang="en-SG"/>
          </a:p>
        </p:txBody>
      </p:sp>
    </p:spTree>
    <p:extLst>
      <p:ext uri="{BB962C8B-B14F-4D97-AF65-F5344CB8AC3E}">
        <p14:creationId xmlns:p14="http://schemas.microsoft.com/office/powerpoint/2010/main" val="2485255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taxonomy is incomplete and imperfect. There’s plenty of overlaps. Its also largely historical accident that the fields developed in the way that they did.</a:t>
            </a:r>
          </a:p>
        </p:txBody>
      </p:sp>
      <p:sp>
        <p:nvSpPr>
          <p:cNvPr id="4" name="Slide Number Placeholder 3"/>
          <p:cNvSpPr>
            <a:spLocks noGrp="1"/>
          </p:cNvSpPr>
          <p:nvPr>
            <p:ph type="sldNum" sz="quarter" idx="5"/>
          </p:nvPr>
        </p:nvSpPr>
        <p:spPr/>
        <p:txBody>
          <a:bodyPr/>
          <a:lstStyle/>
          <a:p>
            <a:fld id="{CABCBAF4-D0A9-41CB-ADC2-4F76B9D92020}" type="slidenum">
              <a:rPr lang="en-US" smtClean="0"/>
              <a:t>57</a:t>
            </a:fld>
            <a:endParaRPr lang="en-US"/>
          </a:p>
        </p:txBody>
      </p:sp>
    </p:spTree>
    <p:extLst>
      <p:ext uri="{BB962C8B-B14F-4D97-AF65-F5344CB8AC3E}">
        <p14:creationId xmlns:p14="http://schemas.microsoft.com/office/powerpoint/2010/main" val="3071418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the input is must be coerced into some numbers.</a:t>
            </a:r>
          </a:p>
          <a:p>
            <a:r>
              <a:rPr lang="en-US" dirty="0"/>
              <a:t>That is fed into the first layer of the network, where it is combined with some parameters using some predefined math.</a:t>
            </a:r>
          </a:p>
          <a:p>
            <a:r>
              <a:rPr lang="en-US" dirty="0"/>
              <a:t>The result is fed into the next layer, where it is combined with different parameters, and then the next layer after that. At the end, the output is produced as math where it is coerced into whatever form you need.</a:t>
            </a:r>
          </a:p>
          <a:p>
            <a:endParaRPr lang="en-US" dirty="0"/>
          </a:p>
          <a:p>
            <a:r>
              <a:rPr lang="en-US" dirty="0"/>
              <a:t>NN research is generally about designing new modules and connecting them up in different ways</a:t>
            </a:r>
          </a:p>
        </p:txBody>
      </p:sp>
      <p:sp>
        <p:nvSpPr>
          <p:cNvPr id="4" name="Slide Number Placeholder 3"/>
          <p:cNvSpPr>
            <a:spLocks noGrp="1"/>
          </p:cNvSpPr>
          <p:nvPr>
            <p:ph type="sldNum" sz="quarter" idx="5"/>
          </p:nvPr>
        </p:nvSpPr>
        <p:spPr/>
        <p:txBody>
          <a:bodyPr/>
          <a:lstStyle/>
          <a:p>
            <a:fld id="{CABCBAF4-D0A9-41CB-ADC2-4F76B9D92020}" type="slidenum">
              <a:rPr lang="en-US" smtClean="0"/>
              <a:t>59</a:t>
            </a:fld>
            <a:endParaRPr lang="en-US"/>
          </a:p>
        </p:txBody>
      </p:sp>
    </p:spTree>
    <p:extLst>
      <p:ext uri="{BB962C8B-B14F-4D97-AF65-F5344CB8AC3E}">
        <p14:creationId xmlns:p14="http://schemas.microsoft.com/office/powerpoint/2010/main" val="3159084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00CC-9B27-F28A-6907-2AB4E0E55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F6A65-9163-2143-39FE-8E947AC48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A2A69-74EA-5904-16E6-58D64207AB50}"/>
              </a:ext>
            </a:extLst>
          </p:cNvPr>
          <p:cNvSpPr>
            <a:spLocks noGrp="1"/>
          </p:cNvSpPr>
          <p:nvPr>
            <p:ph type="body" idx="1"/>
          </p:nvPr>
        </p:nvSpPr>
        <p:spPr/>
        <p:txBody>
          <a:bodyPr/>
          <a:lstStyle/>
          <a:p>
            <a:r>
              <a:rPr lang="en-US" dirty="0"/>
              <a:t>Train this by showing examples and tweaking. Every for every piece of data, you must touch every parameter at least once.</a:t>
            </a:r>
          </a:p>
          <a:p>
            <a:endParaRPr lang="en-US" dirty="0"/>
          </a:p>
          <a:p>
            <a:endParaRPr lang="en-US" dirty="0"/>
          </a:p>
        </p:txBody>
      </p:sp>
      <p:sp>
        <p:nvSpPr>
          <p:cNvPr id="4" name="Slide Number Placeholder 3">
            <a:extLst>
              <a:ext uri="{FF2B5EF4-FFF2-40B4-BE49-F238E27FC236}">
                <a16:creationId xmlns:a16="http://schemas.microsoft.com/office/drawing/2014/main" id="{99753E4D-F15E-9ED0-F7D9-1A5A3E661A15}"/>
              </a:ext>
            </a:extLst>
          </p:cNvPr>
          <p:cNvSpPr>
            <a:spLocks noGrp="1"/>
          </p:cNvSpPr>
          <p:nvPr>
            <p:ph type="sldNum" sz="quarter" idx="5"/>
          </p:nvPr>
        </p:nvSpPr>
        <p:spPr/>
        <p:txBody>
          <a:bodyPr/>
          <a:lstStyle/>
          <a:p>
            <a:fld id="{CABCBAF4-D0A9-41CB-ADC2-4F76B9D92020}" type="slidenum">
              <a:rPr lang="en-US" smtClean="0"/>
              <a:t>60</a:t>
            </a:fld>
            <a:endParaRPr lang="en-US"/>
          </a:p>
        </p:txBody>
      </p:sp>
    </p:spTree>
    <p:extLst>
      <p:ext uri="{BB962C8B-B14F-4D97-AF65-F5344CB8AC3E}">
        <p14:creationId xmlns:p14="http://schemas.microsoft.com/office/powerpoint/2010/main" val="182409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Idea</a:t>
            </a:r>
          </a:p>
          <a:p>
            <a:r>
              <a:rPr lang="en-US"/>
              <a:t>You have an idea, and you’re convinced that it solves a problem for someone in a way that they will pay you for.</a:t>
            </a:r>
          </a:p>
          <a:p>
            <a:pPr rtl="0" eaLnBrk="1" fontAlgn="t" latinLnBrk="0" hangingPunct="1"/>
            <a:r>
              <a:rPr lang="en-US" sz="1200" b="1" i="0" u="none" strike="noStrike" kern="1200">
                <a:solidFill>
                  <a:schemeClr val="tx1"/>
                </a:solidFill>
                <a:effectLst/>
                <a:latin typeface="+mn-lt"/>
                <a:ea typeface="+mn-ea"/>
                <a:cs typeface="+mn-cs"/>
              </a:rPr>
              <a:t>Prototyping</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build the coarsest possible version of your solution, held together with spit and duct tape.</a:t>
            </a:r>
          </a:p>
          <a:p>
            <a:pPr rtl="0" eaLnBrk="1" fontAlgn="t" latinLnBrk="0" hangingPunct="1"/>
            <a:r>
              <a:rPr lang="en-US" sz="1200" b="1" i="0" u="none" strike="noStrike" kern="1200">
                <a:solidFill>
                  <a:schemeClr val="tx1"/>
                </a:solidFill>
                <a:effectLst/>
                <a:latin typeface="+mn-lt"/>
                <a:ea typeface="+mn-ea"/>
                <a:cs typeface="+mn-cs"/>
              </a:rPr>
              <a:t>Go-to-market</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receive money from a few people for your solution.</a:t>
            </a:r>
          </a:p>
          <a:p>
            <a:pPr rtl="0" eaLnBrk="1" fontAlgn="t" latinLnBrk="0" hangingPunct="1"/>
            <a:r>
              <a:rPr lang="en-US" sz="1200" b="1" i="0" u="none" strike="noStrike" kern="1200">
                <a:solidFill>
                  <a:schemeClr val="tx1"/>
                </a:solidFill>
                <a:effectLst/>
                <a:latin typeface="+mn-lt"/>
                <a:ea typeface="+mn-ea"/>
                <a:cs typeface="+mn-cs"/>
              </a:rPr>
              <a:t>Early Growth</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start making predictable sales.</a:t>
            </a:r>
          </a:p>
          <a:p>
            <a:pPr rtl="0" eaLnBrk="1" fontAlgn="t" latinLnBrk="0" hangingPunct="1"/>
            <a:r>
              <a:rPr lang="en-US" sz="1200" b="1" i="0" u="none" strike="noStrike" kern="1200">
                <a:solidFill>
                  <a:schemeClr val="tx1"/>
                </a:solidFill>
                <a:effectLst/>
                <a:latin typeface="+mn-lt"/>
                <a:ea typeface="+mn-ea"/>
                <a:cs typeface="+mn-cs"/>
              </a:rPr>
              <a:t>Growth</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make more and more sales, and expand across markets.</a:t>
            </a:r>
          </a:p>
          <a:p>
            <a:pPr rtl="0" eaLnBrk="1" fontAlgn="auto" latinLnBrk="0" hangingPunct="1"/>
            <a:r>
              <a:rPr lang="en-US" sz="1200" b="1" i="0" u="none" strike="noStrike" kern="1200">
                <a:solidFill>
                  <a:schemeClr val="tx1"/>
                </a:solidFill>
                <a:effectLst/>
                <a:latin typeface="+mn-lt"/>
                <a:ea typeface="+mn-ea"/>
                <a:cs typeface="+mn-cs"/>
              </a:rPr>
              <a:t>Maturity</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You attain stable, average, growth and now work to maintain market position.</a:t>
            </a:r>
          </a:p>
          <a:p>
            <a:endParaRPr lang="en-SG"/>
          </a:p>
          <a:p>
            <a:r>
              <a:rPr lang="en-SG"/>
              <a:t>We’re going to focus on the first half.</a:t>
            </a:r>
          </a:p>
        </p:txBody>
      </p:sp>
      <p:sp>
        <p:nvSpPr>
          <p:cNvPr id="4" name="Slide Number Placeholder 3"/>
          <p:cNvSpPr>
            <a:spLocks noGrp="1"/>
          </p:cNvSpPr>
          <p:nvPr>
            <p:ph type="sldNum" sz="quarter" idx="5"/>
          </p:nvPr>
        </p:nvSpPr>
        <p:spPr/>
        <p:txBody>
          <a:bodyPr/>
          <a:lstStyle/>
          <a:p>
            <a:fld id="{8F5C92E9-F244-4C2B-9212-DBAD0F438D90}" type="slidenum">
              <a:rPr lang="en-SG" smtClean="0"/>
              <a:t>7</a:t>
            </a:fld>
            <a:endParaRPr lang="en-SG"/>
          </a:p>
        </p:txBody>
      </p:sp>
    </p:spTree>
    <p:extLst>
      <p:ext uri="{BB962C8B-B14F-4D97-AF65-F5344CB8AC3E}">
        <p14:creationId xmlns:p14="http://schemas.microsoft.com/office/powerpoint/2010/main" val="3523304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Pathology model that diagnoses cancer using images made by the standard process in the field.</a:t>
            </a:r>
          </a:p>
          <a:p>
            <a:endParaRPr lang="en-US" dirty="0"/>
          </a:p>
          <a:p>
            <a:r>
              <a:rPr lang="en-US" dirty="0"/>
              <a:t>We can adapt that model, trained at the cost of hundreds of thousands of dollars, to our process. The total cost of our adaptation is about $2.</a:t>
            </a:r>
          </a:p>
        </p:txBody>
      </p:sp>
      <p:sp>
        <p:nvSpPr>
          <p:cNvPr id="4" name="Slide Number Placeholder 3"/>
          <p:cNvSpPr>
            <a:spLocks noGrp="1"/>
          </p:cNvSpPr>
          <p:nvPr>
            <p:ph type="sldNum" sz="quarter" idx="5"/>
          </p:nvPr>
        </p:nvSpPr>
        <p:spPr/>
        <p:txBody>
          <a:bodyPr/>
          <a:lstStyle/>
          <a:p>
            <a:fld id="{8F5C92E9-F244-4C2B-9212-DBAD0F438D90}" type="slidenum">
              <a:rPr lang="en-SG" smtClean="0"/>
              <a:t>62</a:t>
            </a:fld>
            <a:endParaRPr lang="en-SG"/>
          </a:p>
        </p:txBody>
      </p:sp>
    </p:spTree>
    <p:extLst>
      <p:ext uri="{BB962C8B-B14F-4D97-AF65-F5344CB8AC3E}">
        <p14:creationId xmlns:p14="http://schemas.microsoft.com/office/powerpoint/2010/main" val="4247084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Signpost what LLMs are compared to neural networks.</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63</a:t>
            </a:fld>
            <a:endParaRPr lang="en-SG"/>
          </a:p>
        </p:txBody>
      </p:sp>
    </p:spTree>
    <p:extLst>
      <p:ext uri="{BB962C8B-B14F-4D97-AF65-F5344CB8AC3E}">
        <p14:creationId xmlns:p14="http://schemas.microsoft.com/office/powerpoint/2010/main" val="783805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E682-FAA2-D8C0-D9D4-5F54D4239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61EA7-7574-66D1-C593-146B0C457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6A4A7-F0D6-22A6-EE9B-F862DD0363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9B33BF-4373-1EA1-1FFC-CB99E6586F1F}"/>
              </a:ext>
            </a:extLst>
          </p:cNvPr>
          <p:cNvSpPr>
            <a:spLocks noGrp="1"/>
          </p:cNvSpPr>
          <p:nvPr>
            <p:ph type="sldNum" sz="quarter" idx="5"/>
          </p:nvPr>
        </p:nvSpPr>
        <p:spPr/>
        <p:txBody>
          <a:bodyPr/>
          <a:lstStyle/>
          <a:p>
            <a:fld id="{8F5C92E9-F244-4C2B-9212-DBAD0F438D90}" type="slidenum">
              <a:rPr lang="en-SG" smtClean="0"/>
              <a:t>65</a:t>
            </a:fld>
            <a:endParaRPr lang="en-SG"/>
          </a:p>
        </p:txBody>
      </p:sp>
    </p:spTree>
    <p:extLst>
      <p:ext uri="{BB962C8B-B14F-4D97-AF65-F5344CB8AC3E}">
        <p14:creationId xmlns:p14="http://schemas.microsoft.com/office/powerpoint/2010/main" val="608907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crazy example: Cattle futures are usually settled in delivery, sometimes in cash. Hog futures are always settled in cash. Why?</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66</a:t>
            </a:fld>
            <a:endParaRPr lang="en-SG"/>
          </a:p>
        </p:txBody>
      </p:sp>
    </p:spTree>
    <p:extLst>
      <p:ext uri="{BB962C8B-B14F-4D97-AF65-F5344CB8AC3E}">
        <p14:creationId xmlns:p14="http://schemas.microsoft.com/office/powerpoint/2010/main" val="9503132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51573-F970-420E-595F-867F9B4A0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32048-3382-9D3B-A0E5-D3D6D617B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14B81-9DB8-27D8-7D92-7E8F4622A663}"/>
              </a:ext>
            </a:extLst>
          </p:cNvPr>
          <p:cNvSpPr>
            <a:spLocks noGrp="1"/>
          </p:cNvSpPr>
          <p:nvPr>
            <p:ph type="body" idx="1"/>
          </p:nvPr>
        </p:nvSpPr>
        <p:spPr/>
        <p:txBody>
          <a:bodyPr/>
          <a:lstStyle/>
          <a:p>
            <a:r>
              <a:rPr lang="en-US" dirty="0"/>
              <a:t>A business problem exists, phrased in a business way. This can be a production problem like “can we reduce the cost of this step using this new method”, or a forecasting problem like “how can we figure out which customers can be motivated to buy?”</a:t>
            </a:r>
          </a:p>
          <a:p>
            <a:endParaRPr lang="en-US" dirty="0"/>
          </a:p>
          <a:p>
            <a:r>
              <a:rPr lang="en-US" dirty="0"/>
              <a:t>A NN requires mathematical input and can only produce mathematical output.</a:t>
            </a:r>
          </a:p>
        </p:txBody>
      </p:sp>
      <p:sp>
        <p:nvSpPr>
          <p:cNvPr id="4" name="Slide Number Placeholder 3">
            <a:extLst>
              <a:ext uri="{FF2B5EF4-FFF2-40B4-BE49-F238E27FC236}">
                <a16:creationId xmlns:a16="http://schemas.microsoft.com/office/drawing/2014/main" id="{7E19B08C-664C-B4DA-0A03-71BFE7E75E3C}"/>
              </a:ext>
            </a:extLst>
          </p:cNvPr>
          <p:cNvSpPr>
            <a:spLocks noGrp="1"/>
          </p:cNvSpPr>
          <p:nvPr>
            <p:ph type="sldNum" sz="quarter" idx="5"/>
          </p:nvPr>
        </p:nvSpPr>
        <p:spPr/>
        <p:txBody>
          <a:bodyPr/>
          <a:lstStyle/>
          <a:p>
            <a:fld id="{CABCBAF4-D0A9-41CB-ADC2-4F76B9D92020}" type="slidenum">
              <a:rPr lang="en-US" smtClean="0"/>
              <a:t>67</a:t>
            </a:fld>
            <a:endParaRPr lang="en-US"/>
          </a:p>
        </p:txBody>
      </p:sp>
    </p:spTree>
    <p:extLst>
      <p:ext uri="{BB962C8B-B14F-4D97-AF65-F5344CB8AC3E}">
        <p14:creationId xmlns:p14="http://schemas.microsoft.com/office/powerpoint/2010/main" val="1694619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4DA12-7128-EB1F-8241-8870B20C7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95402-9E93-E31F-D8CE-24A76D279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0222A-0B7E-D66D-E46A-827DD69E043C}"/>
              </a:ext>
            </a:extLst>
          </p:cNvPr>
          <p:cNvSpPr>
            <a:spLocks noGrp="1"/>
          </p:cNvSpPr>
          <p:nvPr>
            <p:ph type="body" idx="1"/>
          </p:nvPr>
        </p:nvSpPr>
        <p:spPr/>
        <p:txBody>
          <a:bodyPr/>
          <a:lstStyle/>
          <a:p>
            <a:r>
              <a:rPr lang="en-US" dirty="0"/>
              <a:t>Garbage in, garbage out.</a:t>
            </a:r>
          </a:p>
        </p:txBody>
      </p:sp>
      <p:sp>
        <p:nvSpPr>
          <p:cNvPr id="4" name="Slide Number Placeholder 3">
            <a:extLst>
              <a:ext uri="{FF2B5EF4-FFF2-40B4-BE49-F238E27FC236}">
                <a16:creationId xmlns:a16="http://schemas.microsoft.com/office/drawing/2014/main" id="{B4834C1E-0DC5-B7C0-18B2-FAE332A8BFC0}"/>
              </a:ext>
            </a:extLst>
          </p:cNvPr>
          <p:cNvSpPr>
            <a:spLocks noGrp="1"/>
          </p:cNvSpPr>
          <p:nvPr>
            <p:ph type="sldNum" sz="quarter" idx="5"/>
          </p:nvPr>
        </p:nvSpPr>
        <p:spPr/>
        <p:txBody>
          <a:bodyPr/>
          <a:lstStyle/>
          <a:p>
            <a:fld id="{CABCBAF4-D0A9-41CB-ADC2-4F76B9D92020}" type="slidenum">
              <a:rPr lang="en-US" smtClean="0"/>
              <a:t>68</a:t>
            </a:fld>
            <a:endParaRPr lang="en-US"/>
          </a:p>
        </p:txBody>
      </p:sp>
    </p:spTree>
    <p:extLst>
      <p:ext uri="{BB962C8B-B14F-4D97-AF65-F5344CB8AC3E}">
        <p14:creationId xmlns:p14="http://schemas.microsoft.com/office/powerpoint/2010/main" val="3436227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Dependency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your LLM provider decides to change something, you need to ensure your software is resilient to that. We’ll talk about this in a bit.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Resource use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Horror stories of six-figure AWS bills for companies that aren’t paying attention.</a:t>
            </a:r>
            <a:endParaRPr lang="en-US" dirty="0"/>
          </a:p>
          <a:p>
            <a:endParaRPr lang="en-US" dirty="0"/>
          </a:p>
          <a:p>
            <a:r>
              <a:rPr lang="en-US" b="1" dirty="0"/>
              <a:t>Information leak:</a:t>
            </a:r>
            <a:endParaRPr lang="en-US" dirty="0"/>
          </a:p>
          <a:p>
            <a:r>
              <a:rPr lang="en-US" dirty="0"/>
              <a:t>The final nail in the coffin of myspace was when their API leaked the list of people who looked at your profile.</a:t>
            </a:r>
          </a:p>
          <a:p>
            <a:r>
              <a:rPr lang="en-US" dirty="0"/>
              <a:t>As new leaking techniques are discovered, you have to harden your app against them.</a:t>
            </a:r>
          </a:p>
          <a:p>
            <a:endParaRPr lang="en-US" dirty="0"/>
          </a:p>
          <a:p>
            <a:r>
              <a:rPr lang="en-US" b="1" dirty="0"/>
              <a:t>Guardrails:</a:t>
            </a:r>
          </a:p>
          <a:p>
            <a:r>
              <a:rPr lang="en-US" dirty="0"/>
              <a:t>Automatic input- and output-checking and monitoring. Can be a simple blacklist for words, or a full-blown LLM inspecting the conversation.</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71</a:t>
            </a:fld>
            <a:endParaRPr lang="en-SG"/>
          </a:p>
        </p:txBody>
      </p:sp>
    </p:spTree>
    <p:extLst>
      <p:ext uri="{BB962C8B-B14F-4D97-AF65-F5344CB8AC3E}">
        <p14:creationId xmlns:p14="http://schemas.microsoft.com/office/powerpoint/2010/main" val="3955829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very short summary.</a:t>
            </a:r>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72</a:t>
            </a:fld>
            <a:endParaRPr lang="en-SG"/>
          </a:p>
        </p:txBody>
      </p:sp>
    </p:spTree>
    <p:extLst>
      <p:ext uri="{BB962C8B-B14F-4D97-AF65-F5344CB8AC3E}">
        <p14:creationId xmlns:p14="http://schemas.microsoft.com/office/powerpoint/2010/main" val="1003803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very easy to build a startup with no moat, especially with vibe coding tools.</a:t>
            </a:r>
          </a:p>
          <a:p>
            <a:endParaRPr lang="en-US" dirty="0"/>
          </a:p>
          <a:p>
            <a:r>
              <a:rPr lang="en-US" dirty="0" err="1"/>
              <a:t>DocuSign’s</a:t>
            </a:r>
            <a:r>
              <a:rPr lang="en-US" dirty="0"/>
              <a:t> moat is trust and </a:t>
            </a:r>
            <a:r>
              <a:rPr lang="en-US" u="none" dirty="0"/>
              <a:t>certifications</a:t>
            </a:r>
            <a:r>
              <a:rPr lang="en-US" dirty="0"/>
              <a:t>. They also have some network effects.</a:t>
            </a:r>
          </a:p>
          <a:p>
            <a:endParaRPr lang="en-US" dirty="0"/>
          </a:p>
          <a:p>
            <a:r>
              <a:rPr lang="en-US" dirty="0"/>
              <a:t>Regulatory compliance is not too difficult, but the certification part is costly.</a:t>
            </a:r>
          </a:p>
        </p:txBody>
      </p:sp>
      <p:sp>
        <p:nvSpPr>
          <p:cNvPr id="4" name="Slide Number Placeholder 3"/>
          <p:cNvSpPr>
            <a:spLocks noGrp="1"/>
          </p:cNvSpPr>
          <p:nvPr>
            <p:ph type="sldNum" sz="quarter" idx="5"/>
          </p:nvPr>
        </p:nvSpPr>
        <p:spPr/>
        <p:txBody>
          <a:bodyPr/>
          <a:lstStyle/>
          <a:p>
            <a:fld id="{8F5C92E9-F244-4C2B-9212-DBAD0F438D90}" type="slidenum">
              <a:rPr lang="en-SG" smtClean="0"/>
              <a:t>73</a:t>
            </a:fld>
            <a:endParaRPr lang="en-SG"/>
          </a:p>
        </p:txBody>
      </p:sp>
    </p:spTree>
    <p:extLst>
      <p:ext uri="{BB962C8B-B14F-4D97-AF65-F5344CB8AC3E}">
        <p14:creationId xmlns:p14="http://schemas.microsoft.com/office/powerpoint/2010/main" val="1355041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building your company on a foundation owned by someone else.</a:t>
            </a:r>
          </a:p>
          <a:p>
            <a:endParaRPr lang="en-US" dirty="0"/>
          </a:p>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74</a:t>
            </a:fld>
            <a:endParaRPr lang="en-SG"/>
          </a:p>
        </p:txBody>
      </p:sp>
    </p:spTree>
    <p:extLst>
      <p:ext uri="{BB962C8B-B14F-4D97-AF65-F5344CB8AC3E}">
        <p14:creationId xmlns:p14="http://schemas.microsoft.com/office/powerpoint/2010/main" val="407180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8</a:t>
            </a:fld>
            <a:endParaRPr lang="en-SG"/>
          </a:p>
        </p:txBody>
      </p:sp>
    </p:spTree>
    <p:extLst>
      <p:ext uri="{BB962C8B-B14F-4D97-AF65-F5344CB8AC3E}">
        <p14:creationId xmlns:p14="http://schemas.microsoft.com/office/powerpoint/2010/main" val="1672616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Fictitious example: You pay $1 to some AI product company, they pay OpenAI $10, and OpenAI </a:t>
            </a:r>
            <a:r>
              <a:rPr lang="en-US"/>
              <a:t>spends $50 </a:t>
            </a:r>
            <a:r>
              <a:rPr lang="en-US" dirty="0"/>
              <a:t>to deliver the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Forecast costs from first principles, not from current </a:t>
            </a:r>
            <a:r>
              <a:rPr lang="en-US" sz="1200"/>
              <a:t>prices.</a:t>
            </a:r>
            <a:endParaRPr lang="en-US" sz="1200" dirty="0"/>
          </a:p>
        </p:txBody>
      </p:sp>
      <p:sp>
        <p:nvSpPr>
          <p:cNvPr id="4" name="Slide Number Placeholder 3"/>
          <p:cNvSpPr>
            <a:spLocks noGrp="1"/>
          </p:cNvSpPr>
          <p:nvPr>
            <p:ph type="sldNum" sz="quarter" idx="5"/>
          </p:nvPr>
        </p:nvSpPr>
        <p:spPr/>
        <p:txBody>
          <a:bodyPr/>
          <a:lstStyle/>
          <a:p>
            <a:fld id="{8F5C92E9-F244-4C2B-9212-DBAD0F438D90}" type="slidenum">
              <a:rPr lang="en-SG" smtClean="0"/>
              <a:t>77</a:t>
            </a:fld>
            <a:endParaRPr lang="en-SG"/>
          </a:p>
        </p:txBody>
      </p:sp>
    </p:spTree>
    <p:extLst>
      <p:ext uri="{BB962C8B-B14F-4D97-AF65-F5344CB8AC3E}">
        <p14:creationId xmlns:p14="http://schemas.microsoft.com/office/powerpoint/2010/main" val="22460966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78</a:t>
            </a:fld>
            <a:endParaRPr lang="en-SG"/>
          </a:p>
        </p:txBody>
      </p:sp>
    </p:spTree>
    <p:extLst>
      <p:ext uri="{BB962C8B-B14F-4D97-AF65-F5344CB8AC3E}">
        <p14:creationId xmlns:p14="http://schemas.microsoft.com/office/powerpoint/2010/main" val="3143853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of our product.</a:t>
            </a:r>
          </a:p>
        </p:txBody>
      </p:sp>
      <p:sp>
        <p:nvSpPr>
          <p:cNvPr id="4" name="Slide Number Placeholder 3"/>
          <p:cNvSpPr>
            <a:spLocks noGrp="1"/>
          </p:cNvSpPr>
          <p:nvPr>
            <p:ph type="sldNum" sz="quarter" idx="5"/>
          </p:nvPr>
        </p:nvSpPr>
        <p:spPr/>
        <p:txBody>
          <a:bodyPr/>
          <a:lstStyle/>
          <a:p>
            <a:fld id="{8F5C92E9-F244-4C2B-9212-DBAD0F438D90}" type="slidenum">
              <a:rPr lang="en-SG" smtClean="0"/>
              <a:t>79</a:t>
            </a:fld>
            <a:endParaRPr lang="en-SG"/>
          </a:p>
        </p:txBody>
      </p:sp>
    </p:spTree>
    <p:extLst>
      <p:ext uri="{BB962C8B-B14F-4D97-AF65-F5344CB8AC3E}">
        <p14:creationId xmlns:p14="http://schemas.microsoft.com/office/powerpoint/2010/main" val="37509603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15483-BE1A-2595-081C-4D662FA69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F4F70-EF41-D933-5413-8C1228EE0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CA6C9-AEEC-0A27-1DBB-0B71513ABFED}"/>
              </a:ext>
            </a:extLst>
          </p:cNvPr>
          <p:cNvSpPr>
            <a:spLocks noGrp="1"/>
          </p:cNvSpPr>
          <p:nvPr>
            <p:ph type="body" idx="1"/>
          </p:nvPr>
        </p:nvSpPr>
        <p:spPr/>
        <p:txBody>
          <a:bodyPr/>
          <a:lstStyle/>
          <a:p>
            <a:r>
              <a:rPr lang="en-US" dirty="0"/>
              <a:t>Tell story of our product.</a:t>
            </a:r>
          </a:p>
        </p:txBody>
      </p:sp>
      <p:sp>
        <p:nvSpPr>
          <p:cNvPr id="4" name="Slide Number Placeholder 3">
            <a:extLst>
              <a:ext uri="{FF2B5EF4-FFF2-40B4-BE49-F238E27FC236}">
                <a16:creationId xmlns:a16="http://schemas.microsoft.com/office/drawing/2014/main" id="{664B08D7-6369-F92F-2A6E-93B7BD09CCA2}"/>
              </a:ext>
            </a:extLst>
          </p:cNvPr>
          <p:cNvSpPr>
            <a:spLocks noGrp="1"/>
          </p:cNvSpPr>
          <p:nvPr>
            <p:ph type="sldNum" sz="quarter" idx="5"/>
          </p:nvPr>
        </p:nvSpPr>
        <p:spPr/>
        <p:txBody>
          <a:bodyPr/>
          <a:lstStyle/>
          <a:p>
            <a:fld id="{8F5C92E9-F244-4C2B-9212-DBAD0F438D90}" type="slidenum">
              <a:rPr lang="en-SG" smtClean="0"/>
              <a:t>80</a:t>
            </a:fld>
            <a:endParaRPr lang="en-SG"/>
          </a:p>
        </p:txBody>
      </p:sp>
    </p:spTree>
    <p:extLst>
      <p:ext uri="{BB962C8B-B14F-4D97-AF65-F5344CB8AC3E}">
        <p14:creationId xmlns:p14="http://schemas.microsoft.com/office/powerpoint/2010/main" val="7231644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big company you see was once a startup.</a:t>
            </a:r>
          </a:p>
          <a:p>
            <a:pPr lvl="1"/>
            <a:r>
              <a:rPr lang="en-US" dirty="0"/>
              <a:t>They had to navigate similar challenges in their time.</a:t>
            </a:r>
          </a:p>
          <a:p>
            <a:pPr lvl="1"/>
            <a:r>
              <a:rPr lang="en-US" dirty="0"/>
              <a:t>What seems obvious in retrospect never is in prospect.</a:t>
            </a:r>
          </a:p>
          <a:p>
            <a:r>
              <a:rPr lang="en-US" dirty="0"/>
              <a:t>Some decisions made as a startup remain with a company.</a:t>
            </a:r>
          </a:p>
          <a:p>
            <a:pPr lvl="1"/>
            <a:r>
              <a:rPr lang="en-US" dirty="0"/>
              <a:t>Software architecture, regulatory pathway, business model.</a:t>
            </a:r>
          </a:p>
          <a:p>
            <a:r>
              <a:rPr lang="en-US" dirty="0"/>
              <a:t>Business relationships are enduring.</a:t>
            </a:r>
          </a:p>
          <a:p>
            <a:pPr lvl="1"/>
            <a:r>
              <a:rPr lang="en-US" dirty="0"/>
              <a:t>Exclusive distributorship contracts.</a:t>
            </a:r>
          </a:p>
          <a:p>
            <a:pPr lvl="1"/>
            <a:r>
              <a:rPr lang="en-US" dirty="0"/>
              <a:t>Investments with right-of-first-refusal or other powers.</a:t>
            </a:r>
          </a:p>
          <a:p>
            <a:pPr lvl="1"/>
            <a:r>
              <a:rPr lang="en-US" dirty="0"/>
              <a:t>“Small” concession for a startup, outsize implication later.</a:t>
            </a:r>
          </a:p>
          <a:p>
            <a:r>
              <a:rPr lang="en-US" dirty="0"/>
              <a:t>Market Position is an interactive game with others.</a:t>
            </a:r>
          </a:p>
          <a:p>
            <a:endParaRPr lang="en-US" dirty="0"/>
          </a:p>
          <a:p>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81</a:t>
            </a:fld>
            <a:endParaRPr lang="en-SG"/>
          </a:p>
        </p:txBody>
      </p:sp>
    </p:spTree>
    <p:extLst>
      <p:ext uri="{BB962C8B-B14F-4D97-AF65-F5344CB8AC3E}">
        <p14:creationId xmlns:p14="http://schemas.microsoft.com/office/powerpoint/2010/main" val="10667318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4374-1CF9-01C3-B80C-6E33DD28C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0D1D-AC70-522B-AB45-70E2DC997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E5BC8-D14B-49BF-F701-F3827C39B586}"/>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F96BFA15-8444-56A7-9F73-116AB309219B}"/>
              </a:ext>
            </a:extLst>
          </p:cNvPr>
          <p:cNvSpPr>
            <a:spLocks noGrp="1"/>
          </p:cNvSpPr>
          <p:nvPr>
            <p:ph type="sldNum" sz="quarter" idx="5"/>
          </p:nvPr>
        </p:nvSpPr>
        <p:spPr/>
        <p:txBody>
          <a:bodyPr/>
          <a:lstStyle/>
          <a:p>
            <a:fld id="{8F5C92E9-F244-4C2B-9212-DBAD0F438D90}" type="slidenum">
              <a:rPr lang="en-SG" smtClean="0"/>
              <a:t>82</a:t>
            </a:fld>
            <a:endParaRPr lang="en-SG"/>
          </a:p>
        </p:txBody>
      </p:sp>
    </p:spTree>
    <p:extLst>
      <p:ext uri="{BB962C8B-B14F-4D97-AF65-F5344CB8AC3E}">
        <p14:creationId xmlns:p14="http://schemas.microsoft.com/office/powerpoint/2010/main" val="23107765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F5C92E9-F244-4C2B-9212-DBAD0F438D90}" type="slidenum">
              <a:rPr lang="en-SG" smtClean="0"/>
              <a:t>84</a:t>
            </a:fld>
            <a:endParaRPr lang="en-SG"/>
          </a:p>
        </p:txBody>
      </p:sp>
    </p:spTree>
    <p:extLst>
      <p:ext uri="{BB962C8B-B14F-4D97-AF65-F5344CB8AC3E}">
        <p14:creationId xmlns:p14="http://schemas.microsoft.com/office/powerpoint/2010/main" val="291365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BDB3-E843-8FC7-F5B0-FEA28735A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56A7E-19A0-00E4-B5AE-E29A84EC6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2F8FA-A547-386A-0452-EE01603C45FC}"/>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DC595774-1AC6-2784-66EA-CA40347E3E44}"/>
              </a:ext>
            </a:extLst>
          </p:cNvPr>
          <p:cNvSpPr>
            <a:spLocks noGrp="1"/>
          </p:cNvSpPr>
          <p:nvPr>
            <p:ph type="sldNum" sz="quarter" idx="5"/>
          </p:nvPr>
        </p:nvSpPr>
        <p:spPr/>
        <p:txBody>
          <a:bodyPr/>
          <a:lstStyle/>
          <a:p>
            <a:fld id="{8F5C92E9-F244-4C2B-9212-DBAD0F438D90}" type="slidenum">
              <a:rPr lang="en-SG" smtClean="0"/>
              <a:t>9</a:t>
            </a:fld>
            <a:endParaRPr lang="en-SG"/>
          </a:p>
        </p:txBody>
      </p:sp>
    </p:spTree>
    <p:extLst>
      <p:ext uri="{BB962C8B-B14F-4D97-AF65-F5344CB8AC3E}">
        <p14:creationId xmlns:p14="http://schemas.microsoft.com/office/powerpoint/2010/main" val="181961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If you have an idea and you form a company, what is your aim? Money. How do you get money? selling a product or service.</a:t>
            </a:r>
          </a:p>
          <a:p>
            <a:r>
              <a:rPr lang="en-US" b="0"/>
              <a:t>When do you make money?</a:t>
            </a:r>
          </a:p>
          <a:p>
            <a:endParaRPr lang="en-US" b="0"/>
          </a:p>
        </p:txBody>
      </p:sp>
      <p:sp>
        <p:nvSpPr>
          <p:cNvPr id="4" name="Slide Number Placeholder 3"/>
          <p:cNvSpPr>
            <a:spLocks noGrp="1"/>
          </p:cNvSpPr>
          <p:nvPr>
            <p:ph type="sldNum" sz="quarter" idx="5"/>
          </p:nvPr>
        </p:nvSpPr>
        <p:spPr/>
        <p:txBody>
          <a:bodyPr/>
          <a:lstStyle/>
          <a:p>
            <a:fld id="{8F5C92E9-F244-4C2B-9212-DBAD0F438D90}" type="slidenum">
              <a:rPr lang="en-SG" smtClean="0"/>
              <a:t>10</a:t>
            </a:fld>
            <a:endParaRPr lang="en-SG"/>
          </a:p>
        </p:txBody>
      </p:sp>
    </p:spTree>
    <p:extLst>
      <p:ext uri="{BB962C8B-B14F-4D97-AF65-F5344CB8AC3E}">
        <p14:creationId xmlns:p14="http://schemas.microsoft.com/office/powerpoint/2010/main" val="57267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4F236-7145-D6A9-4528-DD2A37FF2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07E77-12E7-8E2A-CB34-11541CAC8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8C24-56E0-83B4-BDA1-F1684C6A0741}"/>
              </a:ext>
            </a:extLst>
          </p:cNvPr>
          <p:cNvSpPr>
            <a:spLocks noGrp="1"/>
          </p:cNvSpPr>
          <p:nvPr>
            <p:ph type="body" idx="1"/>
          </p:nvPr>
        </p:nvSpPr>
        <p:spPr/>
        <p:txBody>
          <a:bodyPr/>
          <a:lstStyle/>
          <a:p>
            <a:r>
              <a:rPr lang="en-US"/>
              <a:t>How do you raise money? By selling equity.</a:t>
            </a:r>
          </a:p>
          <a:p>
            <a:endParaRPr lang="en-US"/>
          </a:p>
          <a:p>
            <a:r>
              <a:rPr lang="en-US"/>
              <a:t>Value = dollar value assigned to the company, worth </a:t>
            </a:r>
            <a:endParaRPr lang="en-SG"/>
          </a:p>
        </p:txBody>
      </p:sp>
      <p:sp>
        <p:nvSpPr>
          <p:cNvPr id="4" name="Slide Number Placeholder 3">
            <a:extLst>
              <a:ext uri="{FF2B5EF4-FFF2-40B4-BE49-F238E27FC236}">
                <a16:creationId xmlns:a16="http://schemas.microsoft.com/office/drawing/2014/main" id="{B712DC5F-BCDE-C679-027B-324EBFC76F4A}"/>
              </a:ext>
            </a:extLst>
          </p:cNvPr>
          <p:cNvSpPr>
            <a:spLocks noGrp="1"/>
          </p:cNvSpPr>
          <p:nvPr>
            <p:ph type="sldNum" sz="quarter" idx="5"/>
          </p:nvPr>
        </p:nvSpPr>
        <p:spPr/>
        <p:txBody>
          <a:bodyPr/>
          <a:lstStyle/>
          <a:p>
            <a:fld id="{8F5C92E9-F244-4C2B-9212-DBAD0F438D90}" type="slidenum">
              <a:rPr lang="en-SG" smtClean="0"/>
              <a:t>11</a:t>
            </a:fld>
            <a:endParaRPr lang="en-SG"/>
          </a:p>
        </p:txBody>
      </p:sp>
    </p:spTree>
    <p:extLst>
      <p:ext uri="{BB962C8B-B14F-4D97-AF65-F5344CB8AC3E}">
        <p14:creationId xmlns:p14="http://schemas.microsoft.com/office/powerpoint/2010/main" val="327114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16657414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CC057153-B650-4DEB-B370-79DDCFDCE934}" type="slidenum">
              <a:rPr lang="en-US" smtClean="0"/>
              <a:t>‹#›</a:t>
            </a:fld>
            <a:endParaRPr lang="en-US"/>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a:t>Click to add text</a:t>
            </a:r>
          </a:p>
          <a:p>
            <a:pPr lvl="1"/>
            <a:r>
              <a:rPr lang="en-US"/>
              <a:t>Second level</a:t>
            </a:r>
          </a:p>
          <a:p>
            <a:pPr lvl="2"/>
            <a:r>
              <a:rPr lang="en-US"/>
              <a:t>Third level</a:t>
            </a:r>
          </a:p>
          <a:p>
            <a:pPr lvl="3"/>
            <a:r>
              <a:rPr lang="en-US"/>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a:p>
        </p:txBody>
      </p:sp>
    </p:spTree>
    <p:extLst>
      <p:ext uri="{BB962C8B-B14F-4D97-AF65-F5344CB8AC3E}">
        <p14:creationId xmlns:p14="http://schemas.microsoft.com/office/powerpoint/2010/main" val="26502269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grpSp>
    </p:spTree>
    <p:extLst>
      <p:ext uri="{BB962C8B-B14F-4D97-AF65-F5344CB8AC3E}">
        <p14:creationId xmlns:p14="http://schemas.microsoft.com/office/powerpoint/2010/main" val="13556223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36151"/>
            <a:ext cx="10087699" cy="1280160"/>
          </a:xfrm>
        </p:spPr>
        <p:txBody>
          <a:bodyPr lIns="0" tIns="0" rIns="0" bIns="0" anchor="b" anchorCtr="0"/>
          <a:lstStyle>
            <a:lvl1pPr>
              <a:defRPr sz="4000" b="1" cap="all" baseline="0"/>
            </a:lvl1pPr>
          </a:lstStyle>
          <a:p>
            <a:r>
              <a:rPr lang="en-US"/>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1371600"/>
            <a:ext cx="10087699" cy="4846319"/>
          </a:xfrm>
        </p:spPr>
        <p:txBody>
          <a:bodyPr lIns="0" tIns="0" rIns="0" bIns="0"/>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a:p>
        </p:txBody>
      </p:sp>
    </p:spTree>
    <p:extLst>
      <p:ext uri="{BB962C8B-B14F-4D97-AF65-F5344CB8AC3E}">
        <p14:creationId xmlns:p14="http://schemas.microsoft.com/office/powerpoint/2010/main" val="8597097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6723402" y="726080"/>
            <a:ext cx="4846320" cy="1280160"/>
          </a:xfrm>
        </p:spPr>
        <p:txBody>
          <a:bodyPr lIns="0" tIns="0" rIns="0" bIns="0"/>
          <a:lstStyle>
            <a:lvl1pPr>
              <a:defRPr sz="4000" b="1" cap="all" spc="0" baseline="0"/>
            </a:lvl1pPr>
          </a:lstStyle>
          <a:p>
            <a:r>
              <a:rPr lang="en-US"/>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726630"/>
            <a:ext cx="4846320" cy="564138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101075"/>
            <a:ext cx="4846320" cy="4266940"/>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a:p>
        </p:txBody>
      </p:sp>
    </p:spTree>
    <p:extLst>
      <p:ext uri="{BB962C8B-B14F-4D97-AF65-F5344CB8AC3E}">
        <p14:creationId xmlns:p14="http://schemas.microsoft.com/office/powerpoint/2010/main" val="31657498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5716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137869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CC057153-B650-4DEB-B370-79DDCFDCE934}" type="slidenum">
              <a:rPr lang="en-US" smtClean="0"/>
              <a:t>‹#›</a:t>
            </a:fld>
            <a:endParaRPr lang="en-US"/>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1989434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Tree>
    <p:extLst>
      <p:ext uri="{BB962C8B-B14F-4D97-AF65-F5344CB8AC3E}">
        <p14:creationId xmlns:p14="http://schemas.microsoft.com/office/powerpoint/2010/main" val="17378666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a:t>Click to add picture</a:t>
            </a:r>
          </a:p>
        </p:txBody>
      </p:sp>
    </p:spTree>
    <p:extLst>
      <p:ext uri="{BB962C8B-B14F-4D97-AF65-F5344CB8AC3E}">
        <p14:creationId xmlns:p14="http://schemas.microsoft.com/office/powerpoint/2010/main" val="39880431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CC057153-B650-4DEB-B370-79DDCFDCE934}" type="slidenum">
              <a:rPr lang="en-US" smtClean="0"/>
              <a:t>‹#›</a:t>
            </a:fld>
            <a:endParaRPr lang="en-US"/>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a:t>Click to add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756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6191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0"/>
            <a:ext cx="9137012" cy="1280160"/>
          </a:xfrm>
        </p:spPr>
        <p:txBody>
          <a:bodyPr lIns="0" tIns="0" rIns="0" bIns="0"/>
          <a:lstStyle>
            <a:lvl1pPr>
              <a:defRPr sz="4000" b="1" cap="all" spc="0" baseline="0"/>
            </a:lvl1pPr>
          </a:lstStyle>
          <a:p>
            <a:r>
              <a:rPr lang="en-US"/>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1371599"/>
            <a:ext cx="4846320" cy="4996415"/>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1371600"/>
            <a:ext cx="4846320" cy="4996415"/>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a:p>
        </p:txBody>
      </p:sp>
    </p:spTree>
    <p:extLst>
      <p:ext uri="{BB962C8B-B14F-4D97-AF65-F5344CB8AC3E}">
        <p14:creationId xmlns:p14="http://schemas.microsoft.com/office/powerpoint/2010/main" val="35099617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8205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CC057153-B650-4DEB-B370-79DDCFDCE934}" type="slidenum">
              <a:rPr lang="en-US" smtClean="0"/>
              <a:t>‹#›</a:t>
            </a:fld>
            <a:endParaRPr lang="en-US"/>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4036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24400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326776"/>
            <a:ext cx="9918405" cy="48501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CC057153-B650-4DEB-B370-79DDCFDCE934}" type="slidenum">
              <a:rPr lang="en-US" smtClean="0"/>
              <a:t>‹#›</a:t>
            </a:fld>
            <a:endParaRPr lang="en-US"/>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4907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8" r:id="rId13"/>
    <p:sldLayoutId id="2147483685" r:id="rId14"/>
    <p:sldLayoutId id="2147483687" r:id="rId15"/>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ftr="0" dt="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9.xml"/><Relationship Id="rId7" Type="http://schemas.openxmlformats.org/officeDocument/2006/relationships/diagramColors" Target="../diagrams/colors5.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9.xml"/><Relationship Id="rId7" Type="http://schemas.openxmlformats.org/officeDocument/2006/relationships/diagramColors" Target="../diagrams/colors13.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7.sv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47.xml"/><Relationship Id="rId7" Type="http://schemas.openxmlformats.org/officeDocument/2006/relationships/diagramColors" Target="../diagrams/colors22.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61.xml.rels><?xml version="1.0" encoding="UTF-8" standalone="yes"?>
<Relationships xmlns="http://schemas.openxmlformats.org/package/2006/relationships"><Relationship Id="rId2" Type="http://schemas.microsoft.com/office/2018/10/relationships/comments" Target="../comments/modernComment_185_2BFBCE1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microsoft.com/office/2018/10/relationships/comments" Target="../comments/modernComment_18E_AD065721.xm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17370E-E079-5379-13E0-13FC766AEB8C}"/>
              </a:ext>
            </a:extLst>
          </p:cNvPr>
          <p:cNvSpPr>
            <a:spLocks noGrp="1"/>
          </p:cNvSpPr>
          <p:nvPr>
            <p:ph type="ctrTitle"/>
          </p:nvPr>
        </p:nvSpPr>
        <p:spPr>
          <a:xfrm>
            <a:off x="1280159" y="3386775"/>
            <a:ext cx="9230124" cy="3080335"/>
          </a:xfrm>
        </p:spPr>
        <p:txBody>
          <a:bodyPr/>
          <a:lstStyle/>
          <a:p>
            <a:r>
              <a:rPr lang="en-SG" noProof="0" dirty="0"/>
              <a:t>AI Startups</a:t>
            </a:r>
          </a:p>
        </p:txBody>
      </p:sp>
      <p:sp>
        <p:nvSpPr>
          <p:cNvPr id="8" name="TextBox 7">
            <a:extLst>
              <a:ext uri="{FF2B5EF4-FFF2-40B4-BE49-F238E27FC236}">
                <a16:creationId xmlns:a16="http://schemas.microsoft.com/office/drawing/2014/main" id="{076A1FC7-A426-1C1B-1003-DACFC5F5C234}"/>
              </a:ext>
            </a:extLst>
          </p:cNvPr>
          <p:cNvSpPr txBox="1"/>
          <p:nvPr/>
        </p:nvSpPr>
        <p:spPr>
          <a:xfrm>
            <a:off x="1280159" y="3017443"/>
            <a:ext cx="6095114" cy="369332"/>
          </a:xfrm>
          <a:prstGeom prst="rect">
            <a:avLst/>
          </a:prstGeom>
          <a:solidFill>
            <a:schemeClr val="bg1"/>
          </a:solidFill>
        </p:spPr>
        <p:txBody>
          <a:bodyPr wrap="square">
            <a:spAutoFit/>
          </a:bodyPr>
          <a:lstStyle/>
          <a:p>
            <a:r>
              <a:rPr lang="en-SG" sz="1800" b="1" noProof="0" dirty="0"/>
              <a:t>DECISION-MAKING IN</a:t>
            </a:r>
          </a:p>
        </p:txBody>
      </p:sp>
      <p:sp>
        <p:nvSpPr>
          <p:cNvPr id="9" name="Subtitle 2">
            <a:extLst>
              <a:ext uri="{FF2B5EF4-FFF2-40B4-BE49-F238E27FC236}">
                <a16:creationId xmlns:a16="http://schemas.microsoft.com/office/drawing/2014/main" id="{33205D1D-8230-D115-8B90-02FE5FFB0408}"/>
              </a:ext>
            </a:extLst>
          </p:cNvPr>
          <p:cNvSpPr txBox="1">
            <a:spLocks/>
          </p:cNvSpPr>
          <p:nvPr/>
        </p:nvSpPr>
        <p:spPr>
          <a:xfrm>
            <a:off x="9080205" y="1202670"/>
            <a:ext cx="2765004" cy="6846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SG" sz="1800" b="1" noProof="0" dirty="0"/>
              <a:t>Dr Gaurav Manek</a:t>
            </a:r>
            <a:endParaRPr lang="en-SG" sz="1800" b="1" noProof="0" dirty="0">
              <a:latin typeface="Consolas" panose="020B0609020204030204" pitchFamily="49" charset="0"/>
            </a:endParaRPr>
          </a:p>
          <a:p>
            <a:pPr marL="0" indent="0" algn="r">
              <a:lnSpc>
                <a:spcPct val="100000"/>
              </a:lnSpc>
              <a:spcBef>
                <a:spcPts val="0"/>
              </a:spcBef>
              <a:buNone/>
            </a:pPr>
            <a:r>
              <a:rPr lang="en-SG" sz="1400" noProof="0" dirty="0">
                <a:latin typeface="Consolas" panose="020B0609020204030204" pitchFamily="49" charset="0"/>
              </a:rPr>
              <a:t>gaurav@gauravmanek.com</a:t>
            </a:r>
          </a:p>
          <a:p>
            <a:pPr algn="r"/>
            <a:endParaRPr lang="en-SG" sz="1800" noProof="0" dirty="0"/>
          </a:p>
        </p:txBody>
      </p:sp>
      <p:pic>
        <p:nvPicPr>
          <p:cNvPr id="10" name="Graphic 9">
            <a:extLst>
              <a:ext uri="{FF2B5EF4-FFF2-40B4-BE49-F238E27FC236}">
                <a16:creationId xmlns:a16="http://schemas.microsoft.com/office/drawing/2014/main" id="{A34868EA-F0A3-BB57-DFAF-2465F47A6E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0283" y="91027"/>
            <a:ext cx="1334926" cy="1334926"/>
          </a:xfrm>
          <a:prstGeom prst="rect">
            <a:avLst/>
          </a:prstGeom>
        </p:spPr>
      </p:pic>
    </p:spTree>
    <p:extLst>
      <p:ext uri="{BB962C8B-B14F-4D97-AF65-F5344CB8AC3E}">
        <p14:creationId xmlns:p14="http://schemas.microsoft.com/office/powerpoint/2010/main" val="241877947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5B95-C743-14AC-DB70-B43F9F6F29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60FB9A-0E0F-C7B4-3F00-3956FAA65F5F}"/>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Revenue Generating</a:t>
            </a:r>
          </a:p>
        </p:txBody>
      </p:sp>
      <p:sp>
        <p:nvSpPr>
          <p:cNvPr id="7" name="Title 6">
            <a:extLst>
              <a:ext uri="{FF2B5EF4-FFF2-40B4-BE49-F238E27FC236}">
                <a16:creationId xmlns:a16="http://schemas.microsoft.com/office/drawing/2014/main" id="{650903FD-0240-75B7-24CC-8EC49A55608C}"/>
              </a:ext>
            </a:extLst>
          </p:cNvPr>
          <p:cNvSpPr>
            <a:spLocks noGrp="1"/>
          </p:cNvSpPr>
          <p:nvPr>
            <p:ph type="title"/>
          </p:nvPr>
        </p:nvSpPr>
        <p:spPr/>
        <p:txBody>
          <a:bodyPr/>
          <a:lstStyle/>
          <a:p>
            <a:r>
              <a:rPr lang="en-SG" noProof="0" dirty="0"/>
              <a:t>The Funding Gap</a:t>
            </a:r>
          </a:p>
        </p:txBody>
      </p:sp>
      <p:sp>
        <p:nvSpPr>
          <p:cNvPr id="9" name="Right Brace 8">
            <a:extLst>
              <a:ext uri="{FF2B5EF4-FFF2-40B4-BE49-F238E27FC236}">
                <a16:creationId xmlns:a16="http://schemas.microsoft.com/office/drawing/2014/main" id="{AEA5A3CA-7253-E722-45AC-68531ED3F20B}"/>
              </a:ext>
            </a:extLst>
          </p:cNvPr>
          <p:cNvSpPr/>
          <p:nvPr/>
        </p:nvSpPr>
        <p:spPr>
          <a:xfrm rot="5400000">
            <a:off x="2825221" y="1764983"/>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0" name="Content Placeholder 2">
            <a:extLst>
              <a:ext uri="{FF2B5EF4-FFF2-40B4-BE49-F238E27FC236}">
                <a16:creationId xmlns:a16="http://schemas.microsoft.com/office/drawing/2014/main" id="{00E7CCC7-B1D6-1A56-7941-740F37BA4F40}"/>
              </a:ext>
            </a:extLst>
          </p:cNvPr>
          <p:cNvSpPr txBox="1">
            <a:spLocks/>
          </p:cNvSpPr>
          <p:nvPr/>
        </p:nvSpPr>
        <p:spPr>
          <a:xfrm>
            <a:off x="766495" y="3670916"/>
            <a:ext cx="4600052" cy="48260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SG" noProof="0" dirty="0"/>
              <a:t>The funding gap.</a:t>
            </a:r>
          </a:p>
        </p:txBody>
      </p:sp>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E66B92AF-A608-302F-3E92-7C0A05C07971}"/>
              </a:ext>
            </a:extLst>
          </p:cNvPr>
          <p:cNvGraphicFramePr>
            <a:graphicFrameLocks/>
          </p:cNvGraphicFramePr>
          <p:nvPr>
            <p:extLst>
              <p:ext uri="{D42A27DB-BD31-4B8C-83A1-F6EECF244321}">
                <p14:modId xmlns:p14="http://schemas.microsoft.com/office/powerpoint/2010/main" val="1944075794"/>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67985DAA-E2D2-84BC-F0E3-B0DCF759BD1B}"/>
              </a:ext>
            </a:extLst>
          </p:cNvPr>
          <p:cNvSpPr/>
          <p:nvPr/>
        </p:nvSpPr>
        <p:spPr>
          <a:xfrm>
            <a:off x="1279525" y="2593082"/>
            <a:ext cx="3421063" cy="468947"/>
          </a:xfrm>
          <a:prstGeom prst="rect">
            <a:avLst/>
          </a:prstGeom>
          <a:gradFill>
            <a:gsLst>
              <a:gs pos="100000">
                <a:schemeClr val="accent6">
                  <a:lumMod val="20000"/>
                  <a:lumOff val="80000"/>
                </a:schemeClr>
              </a:gs>
              <a:gs pos="0">
                <a:schemeClr val="bg1"/>
              </a:gs>
            </a:gsLst>
            <a:lin ang="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SG" noProof="0" dirty="0"/>
              <a:t>Pre-Revenue</a:t>
            </a:r>
          </a:p>
        </p:txBody>
      </p:sp>
      <p:sp>
        <p:nvSpPr>
          <p:cNvPr id="12" name="TextBox 11">
            <a:extLst>
              <a:ext uri="{FF2B5EF4-FFF2-40B4-BE49-F238E27FC236}">
                <a16:creationId xmlns:a16="http://schemas.microsoft.com/office/drawing/2014/main" id="{72EDAA2B-619E-2EA4-9FB0-B73E1F7AFD91}"/>
              </a:ext>
            </a:extLst>
          </p:cNvPr>
          <p:cNvSpPr txBox="1"/>
          <p:nvPr/>
        </p:nvSpPr>
        <p:spPr>
          <a:xfrm>
            <a:off x="1279524" y="4351478"/>
            <a:ext cx="10088335" cy="1815882"/>
          </a:xfrm>
          <a:prstGeom prst="rect">
            <a:avLst/>
          </a:prstGeom>
          <a:noFill/>
        </p:spPr>
        <p:txBody>
          <a:bodyPr wrap="square">
            <a:spAutoFit/>
          </a:bodyPr>
          <a:lstStyle/>
          <a:p>
            <a:pPr marL="457200" indent="-457200">
              <a:buFontTx/>
              <a:buChar char="-"/>
            </a:pPr>
            <a:r>
              <a:rPr lang="en-SG" sz="2800" noProof="0" dirty="0"/>
              <a:t>You spend money now hoping to make money later.</a:t>
            </a:r>
          </a:p>
          <a:p>
            <a:pPr marL="457200" indent="-457200">
              <a:buFontTx/>
              <a:buChar char="-"/>
            </a:pPr>
            <a:r>
              <a:rPr lang="en-SG" sz="2800" noProof="0" dirty="0"/>
              <a:t>It is an </a:t>
            </a:r>
            <a:r>
              <a:rPr lang="en-SG" sz="2800" b="1" noProof="0" dirty="0"/>
              <a:t>existential</a:t>
            </a:r>
            <a:r>
              <a:rPr lang="en-SG" sz="2800" noProof="0" dirty="0"/>
              <a:t> threat for all early-stage startups.</a:t>
            </a:r>
          </a:p>
          <a:p>
            <a:pPr marL="457200" indent="-457200">
              <a:buFontTx/>
              <a:buChar char="-"/>
            </a:pPr>
            <a:r>
              <a:rPr lang="en-SG" sz="2800" noProof="0" dirty="0"/>
              <a:t>To survive, startups must manage their </a:t>
            </a:r>
            <a:r>
              <a:rPr lang="en-SG" sz="2800" i="1" noProof="0" dirty="0"/>
              <a:t>runway</a:t>
            </a:r>
            <a:r>
              <a:rPr lang="en-SG" sz="2800" noProof="0" dirty="0"/>
              <a:t>, control their </a:t>
            </a:r>
            <a:r>
              <a:rPr lang="en-SG" sz="2800" i="1" noProof="0" dirty="0"/>
              <a:t>burn rate</a:t>
            </a:r>
            <a:r>
              <a:rPr lang="en-SG" sz="2800" noProof="0" dirty="0"/>
              <a:t>.</a:t>
            </a:r>
          </a:p>
        </p:txBody>
      </p:sp>
      <p:sp>
        <p:nvSpPr>
          <p:cNvPr id="4" name="Slide Number Placeholder 3">
            <a:extLst>
              <a:ext uri="{FF2B5EF4-FFF2-40B4-BE49-F238E27FC236}">
                <a16:creationId xmlns:a16="http://schemas.microsoft.com/office/drawing/2014/main" id="{DA84EC25-46DE-EFA1-5BD6-2FC339BF902F}"/>
              </a:ext>
            </a:extLst>
          </p:cNvPr>
          <p:cNvSpPr>
            <a:spLocks noGrp="1"/>
          </p:cNvSpPr>
          <p:nvPr>
            <p:ph type="sldNum" sz="quarter" idx="12"/>
          </p:nvPr>
        </p:nvSpPr>
        <p:spPr/>
        <p:txBody>
          <a:bodyPr/>
          <a:lstStyle/>
          <a:p>
            <a:fld id="{CC057153-B650-4DEB-B370-79DDCFDCE934}" type="slidenum">
              <a:rPr lang="en-SG" noProof="0" smtClean="0"/>
              <a:t>10</a:t>
            </a:fld>
            <a:endParaRPr lang="en-SG" noProof="0" dirty="0"/>
          </a:p>
        </p:txBody>
      </p:sp>
    </p:spTree>
    <p:custDataLst>
      <p:tags r:id="rId1"/>
    </p:custDataLst>
    <p:extLst>
      <p:ext uri="{BB962C8B-B14F-4D97-AF65-F5344CB8AC3E}">
        <p14:creationId xmlns:p14="http://schemas.microsoft.com/office/powerpoint/2010/main" val="147539045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3"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9390-E87A-BB6A-6518-B9FB996A46E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095AD01-35DF-515A-213D-458677B721EE}"/>
              </a:ext>
            </a:extLst>
          </p:cNvPr>
          <p:cNvSpPr/>
          <p:nvPr/>
        </p:nvSpPr>
        <p:spPr>
          <a:xfrm>
            <a:off x="2755701" y="3418167"/>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Pre-Seed or F/F/F</a:t>
            </a:r>
          </a:p>
        </p:txBody>
      </p:sp>
      <p:sp>
        <p:nvSpPr>
          <p:cNvPr id="2" name="Title 1">
            <a:extLst>
              <a:ext uri="{FF2B5EF4-FFF2-40B4-BE49-F238E27FC236}">
                <a16:creationId xmlns:a16="http://schemas.microsoft.com/office/drawing/2014/main" id="{38C392FA-A881-7C42-4FCD-C36E769DC63A}"/>
              </a:ext>
            </a:extLst>
          </p:cNvPr>
          <p:cNvSpPr>
            <a:spLocks noGrp="1"/>
          </p:cNvSpPr>
          <p:nvPr>
            <p:ph type="title"/>
          </p:nvPr>
        </p:nvSpPr>
        <p:spPr/>
        <p:txBody>
          <a:bodyPr/>
          <a:lstStyle/>
          <a:p>
            <a:r>
              <a:rPr lang="en-SG" noProof="0" dirty="0"/>
              <a:t>Investment Rounds</a:t>
            </a:r>
          </a:p>
        </p:txBody>
      </p:sp>
      <p:sp>
        <p:nvSpPr>
          <p:cNvPr id="4" name="Rectangle 3">
            <a:extLst>
              <a:ext uri="{FF2B5EF4-FFF2-40B4-BE49-F238E27FC236}">
                <a16:creationId xmlns:a16="http://schemas.microsoft.com/office/drawing/2014/main" id="{6C0D80CA-9D34-DEC6-DDF7-4DDD27A6F1D5}"/>
              </a:ext>
            </a:extLst>
          </p:cNvPr>
          <p:cNvSpPr/>
          <p:nvPr/>
        </p:nvSpPr>
        <p:spPr>
          <a:xfrm>
            <a:off x="3767666" y="3780840"/>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Seed</a:t>
            </a:r>
          </a:p>
        </p:txBody>
      </p:sp>
      <p:sp>
        <p:nvSpPr>
          <p:cNvPr id="5" name="Rectangle 4">
            <a:extLst>
              <a:ext uri="{FF2B5EF4-FFF2-40B4-BE49-F238E27FC236}">
                <a16:creationId xmlns:a16="http://schemas.microsoft.com/office/drawing/2014/main" id="{993B81B6-E3D5-351E-DC4D-E1B97C23C6B2}"/>
              </a:ext>
            </a:extLst>
          </p:cNvPr>
          <p:cNvSpPr/>
          <p:nvPr/>
        </p:nvSpPr>
        <p:spPr>
          <a:xfrm>
            <a:off x="5765007" y="4143513"/>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A</a:t>
            </a:r>
          </a:p>
        </p:txBody>
      </p:sp>
      <p:sp>
        <p:nvSpPr>
          <p:cNvPr id="7" name="Rectangle 6">
            <a:extLst>
              <a:ext uri="{FF2B5EF4-FFF2-40B4-BE49-F238E27FC236}">
                <a16:creationId xmlns:a16="http://schemas.microsoft.com/office/drawing/2014/main" id="{15D8359D-83ED-1424-4A0E-337D7226BAC2}"/>
              </a:ext>
            </a:extLst>
          </p:cNvPr>
          <p:cNvSpPr/>
          <p:nvPr/>
        </p:nvSpPr>
        <p:spPr>
          <a:xfrm>
            <a:off x="7986714" y="4506186"/>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B…</a:t>
            </a:r>
          </a:p>
        </p:txBody>
      </p:sp>
      <p:sp>
        <p:nvSpPr>
          <p:cNvPr id="8" name="Rectangle 7">
            <a:extLst>
              <a:ext uri="{FF2B5EF4-FFF2-40B4-BE49-F238E27FC236}">
                <a16:creationId xmlns:a16="http://schemas.microsoft.com/office/drawing/2014/main" id="{3DFBE019-FB77-1AF7-FE1D-57A88FC7A326}"/>
              </a:ext>
            </a:extLst>
          </p:cNvPr>
          <p:cNvSpPr/>
          <p:nvPr/>
        </p:nvSpPr>
        <p:spPr>
          <a:xfrm>
            <a:off x="9975059" y="4868860"/>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IPO</a:t>
            </a:r>
          </a:p>
        </p:txBody>
      </p:sp>
      <p:sp>
        <p:nvSpPr>
          <p:cNvPr id="10" name="Rectangle 9">
            <a:extLst>
              <a:ext uri="{FF2B5EF4-FFF2-40B4-BE49-F238E27FC236}">
                <a16:creationId xmlns:a16="http://schemas.microsoft.com/office/drawing/2014/main" id="{F36CEC11-BFF5-5C83-0D26-78A6162F6AA1}"/>
              </a:ext>
            </a:extLst>
          </p:cNvPr>
          <p:cNvSpPr/>
          <p:nvPr/>
        </p:nvSpPr>
        <p:spPr>
          <a:xfrm>
            <a:off x="767159" y="3429000"/>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Where does your investment come from?</a:t>
            </a:r>
          </a:p>
        </p:txBody>
      </p:sp>
      <p:graphicFrame>
        <p:nvGraphicFramePr>
          <p:cNvPr id="19"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A0BA357-9001-86C1-50E3-A3706B54AD7D}"/>
              </a:ext>
            </a:extLst>
          </p:cNvPr>
          <p:cNvGraphicFramePr>
            <a:graphicFrameLocks/>
          </p:cNvGraphicFramePr>
          <p:nvPr>
            <p:extLst>
              <p:ext uri="{D42A27DB-BD31-4B8C-83A1-F6EECF244321}">
                <p14:modId xmlns:p14="http://schemas.microsoft.com/office/powerpoint/2010/main" val="3506922246"/>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B6BF0FEE-F551-5986-958E-B5340DE65269}"/>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Revenue Generating</a:t>
            </a:r>
          </a:p>
        </p:txBody>
      </p:sp>
      <p:sp>
        <p:nvSpPr>
          <p:cNvPr id="3" name="Rectangle 2">
            <a:extLst>
              <a:ext uri="{FF2B5EF4-FFF2-40B4-BE49-F238E27FC236}">
                <a16:creationId xmlns:a16="http://schemas.microsoft.com/office/drawing/2014/main" id="{FFE813A6-A793-54E9-25F7-741CC8694D2E}"/>
              </a:ext>
            </a:extLst>
          </p:cNvPr>
          <p:cNvSpPr/>
          <p:nvPr/>
        </p:nvSpPr>
        <p:spPr>
          <a:xfrm>
            <a:off x="1279525" y="2593082"/>
            <a:ext cx="3421063" cy="468947"/>
          </a:xfrm>
          <a:prstGeom prst="rect">
            <a:avLst/>
          </a:prstGeom>
          <a:gradFill>
            <a:gsLst>
              <a:gs pos="100000">
                <a:schemeClr val="accent6">
                  <a:lumMod val="20000"/>
                  <a:lumOff val="80000"/>
                </a:schemeClr>
              </a:gs>
              <a:gs pos="0">
                <a:schemeClr val="bg1"/>
              </a:gs>
            </a:gsLst>
            <a:lin ang="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SG" noProof="0" dirty="0"/>
              <a:t>Pre-Revenue</a:t>
            </a:r>
          </a:p>
        </p:txBody>
      </p:sp>
      <p:sp>
        <p:nvSpPr>
          <p:cNvPr id="9" name="TextBox 8">
            <a:extLst>
              <a:ext uri="{FF2B5EF4-FFF2-40B4-BE49-F238E27FC236}">
                <a16:creationId xmlns:a16="http://schemas.microsoft.com/office/drawing/2014/main" id="{9C01925D-89C2-8D3D-BE34-0451ADFE8A46}"/>
              </a:ext>
            </a:extLst>
          </p:cNvPr>
          <p:cNvSpPr txBox="1"/>
          <p:nvPr/>
        </p:nvSpPr>
        <p:spPr>
          <a:xfrm>
            <a:off x="1279524" y="5594206"/>
            <a:ext cx="10088335" cy="954107"/>
          </a:xfrm>
          <a:prstGeom prst="rect">
            <a:avLst/>
          </a:prstGeom>
          <a:noFill/>
        </p:spPr>
        <p:txBody>
          <a:bodyPr wrap="square">
            <a:spAutoFit/>
          </a:bodyPr>
          <a:lstStyle/>
          <a:p>
            <a:pPr algn="ctr"/>
            <a:r>
              <a:rPr lang="en-SG" sz="2800" noProof="0" dirty="0"/>
              <a:t>What do you trade for investment?</a:t>
            </a:r>
          </a:p>
          <a:p>
            <a:pPr algn="ctr"/>
            <a:r>
              <a:rPr lang="en-SG" sz="2800" i="1" noProof="0" dirty="0"/>
              <a:t>Equity</a:t>
            </a:r>
            <a:r>
              <a:rPr lang="en-SG" sz="2800" noProof="0" dirty="0"/>
              <a:t> – value and ownership of your company</a:t>
            </a:r>
          </a:p>
        </p:txBody>
      </p:sp>
      <p:sp>
        <p:nvSpPr>
          <p:cNvPr id="11" name="Slide Number Placeholder 10">
            <a:extLst>
              <a:ext uri="{FF2B5EF4-FFF2-40B4-BE49-F238E27FC236}">
                <a16:creationId xmlns:a16="http://schemas.microsoft.com/office/drawing/2014/main" id="{E1CD50A3-8B25-FE61-18ED-4CFF901BF4CF}"/>
              </a:ext>
            </a:extLst>
          </p:cNvPr>
          <p:cNvSpPr>
            <a:spLocks noGrp="1"/>
          </p:cNvSpPr>
          <p:nvPr>
            <p:ph type="sldNum" sz="quarter" idx="12"/>
          </p:nvPr>
        </p:nvSpPr>
        <p:spPr/>
        <p:txBody>
          <a:bodyPr/>
          <a:lstStyle/>
          <a:p>
            <a:fld id="{CC057153-B650-4DEB-B370-79DDCFDCE934}" type="slidenum">
              <a:rPr lang="en-SG" noProof="0" smtClean="0"/>
              <a:t>11</a:t>
            </a:fld>
            <a:endParaRPr lang="en-SG" noProof="0" dirty="0"/>
          </a:p>
        </p:txBody>
      </p:sp>
    </p:spTree>
    <p:custDataLst>
      <p:tags r:id="rId1"/>
    </p:custDataLst>
    <p:extLst>
      <p:ext uri="{BB962C8B-B14F-4D97-AF65-F5344CB8AC3E}">
        <p14:creationId xmlns:p14="http://schemas.microsoft.com/office/powerpoint/2010/main" val="163451153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4BAB-808B-BD7B-9606-128C0906B7C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E0B12CA-1C05-D4C0-4A59-C8D643818FC3}"/>
              </a:ext>
            </a:extLst>
          </p:cNvPr>
          <p:cNvSpPr/>
          <p:nvPr/>
        </p:nvSpPr>
        <p:spPr>
          <a:xfrm>
            <a:off x="2755701" y="2675442"/>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Pre-Seed or F/F/F: </a:t>
            </a:r>
            <a:r>
              <a:rPr lang="en-SG" i="1" noProof="0" dirty="0"/>
              <a:t>10%</a:t>
            </a:r>
          </a:p>
        </p:txBody>
      </p:sp>
      <p:sp>
        <p:nvSpPr>
          <p:cNvPr id="2" name="Title 1">
            <a:extLst>
              <a:ext uri="{FF2B5EF4-FFF2-40B4-BE49-F238E27FC236}">
                <a16:creationId xmlns:a16="http://schemas.microsoft.com/office/drawing/2014/main" id="{B97C75F6-984E-7DE5-48A5-C362D34E00CF}"/>
              </a:ext>
            </a:extLst>
          </p:cNvPr>
          <p:cNvSpPr>
            <a:spLocks noGrp="1"/>
          </p:cNvSpPr>
          <p:nvPr>
            <p:ph type="title"/>
          </p:nvPr>
        </p:nvSpPr>
        <p:spPr/>
        <p:txBody>
          <a:bodyPr/>
          <a:lstStyle/>
          <a:p>
            <a:r>
              <a:rPr lang="en-SG" noProof="0" dirty="0"/>
              <a:t>Equity in a startup</a:t>
            </a:r>
          </a:p>
        </p:txBody>
      </p:sp>
      <p:sp>
        <p:nvSpPr>
          <p:cNvPr id="12" name="Content Placeholder 11">
            <a:extLst>
              <a:ext uri="{FF2B5EF4-FFF2-40B4-BE49-F238E27FC236}">
                <a16:creationId xmlns:a16="http://schemas.microsoft.com/office/drawing/2014/main" id="{EE762868-C45D-218E-D919-036DDE7CF2FD}"/>
              </a:ext>
            </a:extLst>
          </p:cNvPr>
          <p:cNvSpPr>
            <a:spLocks noGrp="1"/>
          </p:cNvSpPr>
          <p:nvPr>
            <p:ph idx="1"/>
          </p:nvPr>
        </p:nvSpPr>
        <p:spPr>
          <a:xfrm>
            <a:off x="1040219" y="4851481"/>
            <a:ext cx="10567582" cy="2006518"/>
          </a:xfrm>
        </p:spPr>
        <p:txBody>
          <a:bodyPr>
            <a:noAutofit/>
          </a:bodyPr>
          <a:lstStyle/>
          <a:p>
            <a:r>
              <a:rPr lang="en-SG" sz="2400" noProof="0" dirty="0"/>
              <a:t>You can dilute your share to nothing very easily.</a:t>
            </a:r>
          </a:p>
          <a:p>
            <a:r>
              <a:rPr lang="en-SG" sz="2400" noProof="0" dirty="0"/>
              <a:t>You can agree to innocuous terms that are very bad later.</a:t>
            </a:r>
          </a:p>
          <a:p>
            <a:r>
              <a:rPr lang="en-SG" sz="2400" noProof="0" dirty="0"/>
              <a:t>You are usually at an information disadvantage about external issues.</a:t>
            </a:r>
          </a:p>
        </p:txBody>
      </p:sp>
      <p:sp>
        <p:nvSpPr>
          <p:cNvPr id="4" name="Rectangle 3">
            <a:extLst>
              <a:ext uri="{FF2B5EF4-FFF2-40B4-BE49-F238E27FC236}">
                <a16:creationId xmlns:a16="http://schemas.microsoft.com/office/drawing/2014/main" id="{F05C4156-9807-7A8E-A71F-50B44222DDD6}"/>
              </a:ext>
            </a:extLst>
          </p:cNvPr>
          <p:cNvSpPr/>
          <p:nvPr/>
        </p:nvSpPr>
        <p:spPr>
          <a:xfrm>
            <a:off x="3767666" y="3038115"/>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Seed: </a:t>
            </a:r>
            <a:r>
              <a:rPr lang="en-SG" i="1" noProof="0" dirty="0"/>
              <a:t>20%</a:t>
            </a:r>
          </a:p>
        </p:txBody>
      </p:sp>
      <p:sp>
        <p:nvSpPr>
          <p:cNvPr id="5" name="Rectangle 4">
            <a:extLst>
              <a:ext uri="{FF2B5EF4-FFF2-40B4-BE49-F238E27FC236}">
                <a16:creationId xmlns:a16="http://schemas.microsoft.com/office/drawing/2014/main" id="{9635436B-3537-9DCA-A027-24F8FCD315EE}"/>
              </a:ext>
            </a:extLst>
          </p:cNvPr>
          <p:cNvSpPr/>
          <p:nvPr/>
        </p:nvSpPr>
        <p:spPr>
          <a:xfrm>
            <a:off x="5765007" y="3400788"/>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A: </a:t>
            </a:r>
            <a:r>
              <a:rPr lang="en-SG" i="1" noProof="0" dirty="0"/>
              <a:t>25%</a:t>
            </a:r>
          </a:p>
        </p:txBody>
      </p:sp>
      <p:sp>
        <p:nvSpPr>
          <p:cNvPr id="7" name="Rectangle 6">
            <a:extLst>
              <a:ext uri="{FF2B5EF4-FFF2-40B4-BE49-F238E27FC236}">
                <a16:creationId xmlns:a16="http://schemas.microsoft.com/office/drawing/2014/main" id="{2A87EC43-2263-521B-EC4E-9542B14ACFC9}"/>
              </a:ext>
            </a:extLst>
          </p:cNvPr>
          <p:cNvSpPr/>
          <p:nvPr/>
        </p:nvSpPr>
        <p:spPr>
          <a:xfrm>
            <a:off x="7986714" y="3763461"/>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B…</a:t>
            </a:r>
          </a:p>
        </p:txBody>
      </p:sp>
      <p:sp>
        <p:nvSpPr>
          <p:cNvPr id="8" name="Rectangle 7">
            <a:extLst>
              <a:ext uri="{FF2B5EF4-FFF2-40B4-BE49-F238E27FC236}">
                <a16:creationId xmlns:a16="http://schemas.microsoft.com/office/drawing/2014/main" id="{583A11F8-DEC2-CF4C-075D-8B49B98C0A73}"/>
              </a:ext>
            </a:extLst>
          </p:cNvPr>
          <p:cNvSpPr/>
          <p:nvPr/>
        </p:nvSpPr>
        <p:spPr>
          <a:xfrm>
            <a:off x="9975059" y="4126135"/>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IPO</a:t>
            </a:r>
          </a:p>
        </p:txBody>
      </p:sp>
      <p:sp>
        <p:nvSpPr>
          <p:cNvPr id="10" name="Rectangle 9">
            <a:extLst>
              <a:ext uri="{FF2B5EF4-FFF2-40B4-BE49-F238E27FC236}">
                <a16:creationId xmlns:a16="http://schemas.microsoft.com/office/drawing/2014/main" id="{D43AF7FD-8C79-3937-F173-886A4393F931}"/>
              </a:ext>
            </a:extLst>
          </p:cNvPr>
          <p:cNvSpPr/>
          <p:nvPr/>
        </p:nvSpPr>
        <p:spPr>
          <a:xfrm>
            <a:off x="767159" y="2686275"/>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Where does your investment come from?</a:t>
            </a:r>
          </a:p>
          <a:p>
            <a:endParaRPr lang="en-SG" noProof="0" dirty="0"/>
          </a:p>
          <a:p>
            <a:r>
              <a:rPr lang="en-SG" i="1" noProof="0" dirty="0"/>
              <a:t>How much equity do you give up?</a:t>
            </a:r>
          </a:p>
        </p:txBody>
      </p:sp>
      <p:sp>
        <p:nvSpPr>
          <p:cNvPr id="15" name="Rectangle 14">
            <a:extLst>
              <a:ext uri="{FF2B5EF4-FFF2-40B4-BE49-F238E27FC236}">
                <a16:creationId xmlns:a16="http://schemas.microsoft.com/office/drawing/2014/main" id="{FDB148EE-16E7-1731-1E64-A420C2BD3E67}"/>
              </a:ext>
            </a:extLst>
          </p:cNvPr>
          <p:cNvSpPr/>
          <p:nvPr/>
        </p:nvSpPr>
        <p:spPr>
          <a:xfrm>
            <a:off x="767159" y="4567589"/>
            <a:ext cx="2441708" cy="7193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SG" noProof="0" dirty="0"/>
          </a:p>
        </p:txBody>
      </p:sp>
      <p:graphicFrame>
        <p:nvGraphicFramePr>
          <p:cNvPr id="11"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82F03764-A9B3-E72E-72B0-3D3C9F1380D4}"/>
              </a:ext>
            </a:extLst>
          </p:cNvPr>
          <p:cNvGraphicFramePr>
            <a:graphicFrameLocks/>
          </p:cNvGraphicFramePr>
          <p:nvPr>
            <p:extLst>
              <p:ext uri="{D42A27DB-BD31-4B8C-83A1-F6EECF244321}">
                <p14:modId xmlns:p14="http://schemas.microsoft.com/office/powerpoint/2010/main" val="1056143144"/>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C830A08-D76B-1F39-747F-DD54712782BA}"/>
              </a:ext>
            </a:extLst>
          </p:cNvPr>
          <p:cNvSpPr>
            <a:spLocks noGrp="1"/>
          </p:cNvSpPr>
          <p:nvPr>
            <p:ph type="sldNum" sz="quarter" idx="12"/>
          </p:nvPr>
        </p:nvSpPr>
        <p:spPr/>
        <p:txBody>
          <a:bodyPr/>
          <a:lstStyle/>
          <a:p>
            <a:fld id="{CC057153-B650-4DEB-B370-79DDCFDCE934}" type="slidenum">
              <a:rPr lang="en-SG" noProof="0" smtClean="0"/>
              <a:t>12</a:t>
            </a:fld>
            <a:endParaRPr lang="en-SG" noProof="0" dirty="0"/>
          </a:p>
        </p:txBody>
      </p:sp>
    </p:spTree>
    <p:extLst>
      <p:ext uri="{BB962C8B-B14F-4D97-AF65-F5344CB8AC3E}">
        <p14:creationId xmlns:p14="http://schemas.microsoft.com/office/powerpoint/2010/main" val="333323263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D4B7-339A-12A4-E571-D5A4EA179BA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BBDC678-F6D5-99F0-F3A9-5DD6321995E3}"/>
              </a:ext>
            </a:extLst>
          </p:cNvPr>
          <p:cNvSpPr/>
          <p:nvPr/>
        </p:nvSpPr>
        <p:spPr>
          <a:xfrm>
            <a:off x="2755701" y="2675442"/>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Pre-Seed or F/F/F: </a:t>
            </a:r>
            <a:r>
              <a:rPr lang="en-SG" i="1" noProof="0" dirty="0"/>
              <a:t>10%</a:t>
            </a:r>
          </a:p>
        </p:txBody>
      </p:sp>
      <p:sp>
        <p:nvSpPr>
          <p:cNvPr id="2" name="Title 1">
            <a:extLst>
              <a:ext uri="{FF2B5EF4-FFF2-40B4-BE49-F238E27FC236}">
                <a16:creationId xmlns:a16="http://schemas.microsoft.com/office/drawing/2014/main" id="{81D01B41-A53E-2126-7456-BC1FBDE5A216}"/>
              </a:ext>
            </a:extLst>
          </p:cNvPr>
          <p:cNvSpPr>
            <a:spLocks noGrp="1"/>
          </p:cNvSpPr>
          <p:nvPr>
            <p:ph type="title"/>
          </p:nvPr>
        </p:nvSpPr>
        <p:spPr/>
        <p:txBody>
          <a:bodyPr/>
          <a:lstStyle/>
          <a:p>
            <a:r>
              <a:rPr lang="en-SG" noProof="0" dirty="0"/>
              <a:t>Equity in a startup</a:t>
            </a:r>
          </a:p>
        </p:txBody>
      </p:sp>
      <p:sp>
        <p:nvSpPr>
          <p:cNvPr id="12" name="Content Placeholder 11">
            <a:extLst>
              <a:ext uri="{FF2B5EF4-FFF2-40B4-BE49-F238E27FC236}">
                <a16:creationId xmlns:a16="http://schemas.microsoft.com/office/drawing/2014/main" id="{C51DB781-47F0-D63D-1E22-5A9F1938D6EC}"/>
              </a:ext>
            </a:extLst>
          </p:cNvPr>
          <p:cNvSpPr>
            <a:spLocks noGrp="1"/>
          </p:cNvSpPr>
          <p:nvPr>
            <p:ph idx="1"/>
          </p:nvPr>
        </p:nvSpPr>
        <p:spPr>
          <a:xfrm>
            <a:off x="1040219" y="5082595"/>
            <a:ext cx="10567582" cy="1775403"/>
          </a:xfrm>
        </p:spPr>
        <p:txBody>
          <a:bodyPr>
            <a:noAutofit/>
          </a:bodyPr>
          <a:lstStyle/>
          <a:p>
            <a:pPr marL="0" indent="0" algn="ctr">
              <a:buNone/>
            </a:pPr>
            <a:r>
              <a:rPr lang="en-SG" noProof="0" dirty="0"/>
              <a:t>What is the eventual aim of a founder?</a:t>
            </a:r>
            <a:endParaRPr lang="en-SG" i="1" noProof="0" dirty="0"/>
          </a:p>
          <a:p>
            <a:pPr marL="0" indent="0" algn="ctr">
              <a:buNone/>
            </a:pPr>
            <a:r>
              <a:rPr lang="en-SG" i="1" noProof="0" dirty="0"/>
              <a:t>Empire</a:t>
            </a:r>
            <a:r>
              <a:rPr lang="en-SG" noProof="0" dirty="0"/>
              <a:t> vs </a:t>
            </a:r>
            <a:r>
              <a:rPr lang="en-SG" i="1" noProof="0" dirty="0"/>
              <a:t>Exit</a:t>
            </a:r>
          </a:p>
        </p:txBody>
      </p:sp>
      <p:sp>
        <p:nvSpPr>
          <p:cNvPr id="4" name="Rectangle 3">
            <a:extLst>
              <a:ext uri="{FF2B5EF4-FFF2-40B4-BE49-F238E27FC236}">
                <a16:creationId xmlns:a16="http://schemas.microsoft.com/office/drawing/2014/main" id="{E3BCEB08-F1F4-935D-BFE0-5C737CDBEDAF}"/>
              </a:ext>
            </a:extLst>
          </p:cNvPr>
          <p:cNvSpPr/>
          <p:nvPr/>
        </p:nvSpPr>
        <p:spPr>
          <a:xfrm>
            <a:off x="3767666" y="3038115"/>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Seed: </a:t>
            </a:r>
            <a:r>
              <a:rPr lang="en-SG" i="1" noProof="0" dirty="0"/>
              <a:t>20%</a:t>
            </a:r>
          </a:p>
        </p:txBody>
      </p:sp>
      <p:sp>
        <p:nvSpPr>
          <p:cNvPr id="5" name="Rectangle 4">
            <a:extLst>
              <a:ext uri="{FF2B5EF4-FFF2-40B4-BE49-F238E27FC236}">
                <a16:creationId xmlns:a16="http://schemas.microsoft.com/office/drawing/2014/main" id="{FAC36B1F-A2EE-A37D-083C-CE351F3B2A22}"/>
              </a:ext>
            </a:extLst>
          </p:cNvPr>
          <p:cNvSpPr/>
          <p:nvPr/>
        </p:nvSpPr>
        <p:spPr>
          <a:xfrm>
            <a:off x="5765007" y="3400788"/>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A: </a:t>
            </a:r>
            <a:r>
              <a:rPr lang="en-SG" i="1" noProof="0" dirty="0"/>
              <a:t>25%</a:t>
            </a:r>
          </a:p>
        </p:txBody>
      </p:sp>
      <p:sp>
        <p:nvSpPr>
          <p:cNvPr id="7" name="Rectangle 6">
            <a:extLst>
              <a:ext uri="{FF2B5EF4-FFF2-40B4-BE49-F238E27FC236}">
                <a16:creationId xmlns:a16="http://schemas.microsoft.com/office/drawing/2014/main" id="{036F71E6-D5F3-0EC7-80E7-C313CB29A0A6}"/>
              </a:ext>
            </a:extLst>
          </p:cNvPr>
          <p:cNvSpPr/>
          <p:nvPr/>
        </p:nvSpPr>
        <p:spPr>
          <a:xfrm>
            <a:off x="7986714" y="3763461"/>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Series B…</a:t>
            </a:r>
          </a:p>
        </p:txBody>
      </p:sp>
      <p:sp>
        <p:nvSpPr>
          <p:cNvPr id="8" name="Rectangle 7">
            <a:extLst>
              <a:ext uri="{FF2B5EF4-FFF2-40B4-BE49-F238E27FC236}">
                <a16:creationId xmlns:a16="http://schemas.microsoft.com/office/drawing/2014/main" id="{078CAA57-41D8-E824-679D-B2A4226762AC}"/>
              </a:ext>
            </a:extLst>
          </p:cNvPr>
          <p:cNvSpPr/>
          <p:nvPr/>
        </p:nvSpPr>
        <p:spPr>
          <a:xfrm>
            <a:off x="9975059" y="4126135"/>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IPO</a:t>
            </a:r>
          </a:p>
        </p:txBody>
      </p:sp>
      <p:sp>
        <p:nvSpPr>
          <p:cNvPr id="10" name="Rectangle 9">
            <a:extLst>
              <a:ext uri="{FF2B5EF4-FFF2-40B4-BE49-F238E27FC236}">
                <a16:creationId xmlns:a16="http://schemas.microsoft.com/office/drawing/2014/main" id="{06351ACF-F568-692A-1583-8A12DA0FC30A}"/>
              </a:ext>
            </a:extLst>
          </p:cNvPr>
          <p:cNvSpPr/>
          <p:nvPr/>
        </p:nvSpPr>
        <p:spPr>
          <a:xfrm>
            <a:off x="767159" y="2686275"/>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Where does your investment come from?</a:t>
            </a:r>
          </a:p>
          <a:p>
            <a:endParaRPr lang="en-SG" noProof="0" dirty="0"/>
          </a:p>
          <a:p>
            <a:r>
              <a:rPr lang="en-SG" i="1" noProof="0" dirty="0"/>
              <a:t>How much equity do you give up?</a:t>
            </a:r>
          </a:p>
        </p:txBody>
      </p:sp>
      <p:sp>
        <p:nvSpPr>
          <p:cNvPr id="15" name="Rectangle 14">
            <a:extLst>
              <a:ext uri="{FF2B5EF4-FFF2-40B4-BE49-F238E27FC236}">
                <a16:creationId xmlns:a16="http://schemas.microsoft.com/office/drawing/2014/main" id="{05C35102-8F7D-20BA-3FAD-6DEB838FB92F}"/>
              </a:ext>
            </a:extLst>
          </p:cNvPr>
          <p:cNvSpPr/>
          <p:nvPr/>
        </p:nvSpPr>
        <p:spPr>
          <a:xfrm>
            <a:off x="767159" y="4567589"/>
            <a:ext cx="2441708" cy="7193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SG" noProof="0" dirty="0"/>
          </a:p>
        </p:txBody>
      </p:sp>
      <p:graphicFrame>
        <p:nvGraphicFramePr>
          <p:cNvPr id="11"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CADCAC59-07BC-0809-46D6-362DE285B20E}"/>
              </a:ext>
            </a:extLst>
          </p:cNvPr>
          <p:cNvGraphicFramePr>
            <a:graphicFrameLocks/>
          </p:cNvGraphicFramePr>
          <p:nvPr>
            <p:extLst>
              <p:ext uri="{D42A27DB-BD31-4B8C-83A1-F6EECF244321}">
                <p14:modId xmlns:p14="http://schemas.microsoft.com/office/powerpoint/2010/main" val="264574751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0817D08-2A1E-E7B3-9F40-59B13034E321}"/>
              </a:ext>
            </a:extLst>
          </p:cNvPr>
          <p:cNvSpPr>
            <a:spLocks noGrp="1"/>
          </p:cNvSpPr>
          <p:nvPr>
            <p:ph type="sldNum" sz="quarter" idx="12"/>
          </p:nvPr>
        </p:nvSpPr>
        <p:spPr/>
        <p:txBody>
          <a:bodyPr/>
          <a:lstStyle/>
          <a:p>
            <a:fld id="{CC057153-B650-4DEB-B370-79DDCFDCE934}" type="slidenum">
              <a:rPr lang="en-SG" noProof="0" smtClean="0"/>
              <a:t>13</a:t>
            </a:fld>
            <a:endParaRPr lang="en-SG" noProof="0" dirty="0"/>
          </a:p>
        </p:txBody>
      </p:sp>
    </p:spTree>
    <p:extLst>
      <p:ext uri="{BB962C8B-B14F-4D97-AF65-F5344CB8AC3E}">
        <p14:creationId xmlns:p14="http://schemas.microsoft.com/office/powerpoint/2010/main" val="414123703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0F94-BE5E-1941-30EE-078D6DB9B064}"/>
              </a:ext>
            </a:extLst>
          </p:cNvPr>
          <p:cNvSpPr>
            <a:spLocks noGrp="1"/>
          </p:cNvSpPr>
          <p:nvPr>
            <p:ph type="title"/>
          </p:nvPr>
        </p:nvSpPr>
        <p:spPr/>
        <p:txBody>
          <a:bodyPr/>
          <a:lstStyle/>
          <a:p>
            <a:r>
              <a:rPr lang="en-SG" noProof="0" dirty="0"/>
              <a:t>Empire vs Exit</a:t>
            </a:r>
          </a:p>
        </p:txBody>
      </p:sp>
      <p:graphicFrame>
        <p:nvGraphicFramePr>
          <p:cNvPr id="6" name="Content Placeholder 5">
            <a:extLst>
              <a:ext uri="{FF2B5EF4-FFF2-40B4-BE49-F238E27FC236}">
                <a16:creationId xmlns:a16="http://schemas.microsoft.com/office/drawing/2014/main" id="{ECF23590-73D5-1FB0-8BCF-7A28F565489B}"/>
              </a:ext>
            </a:extLst>
          </p:cNvPr>
          <p:cNvGraphicFramePr>
            <a:graphicFrameLocks noGrp="1"/>
          </p:cNvGraphicFramePr>
          <p:nvPr>
            <p:ph idx="1"/>
            <p:extLst>
              <p:ext uri="{D42A27DB-BD31-4B8C-83A1-F6EECF244321}">
                <p14:modId xmlns:p14="http://schemas.microsoft.com/office/powerpoint/2010/main" val="3646327491"/>
              </p:ext>
            </p:extLst>
          </p:nvPr>
        </p:nvGraphicFramePr>
        <p:xfrm>
          <a:off x="1279525" y="1371600"/>
          <a:ext cx="10088562" cy="4602480"/>
        </p:xfrm>
        <a:graphic>
          <a:graphicData uri="http://schemas.openxmlformats.org/drawingml/2006/table">
            <a:tbl>
              <a:tblPr firstRow="1" bandRow="1">
                <a:tableStyleId>{2D5ABB26-0587-4C30-8999-92F81FD0307C}</a:tableStyleId>
              </a:tblPr>
              <a:tblGrid>
                <a:gridCol w="5044281">
                  <a:extLst>
                    <a:ext uri="{9D8B030D-6E8A-4147-A177-3AD203B41FA5}">
                      <a16:colId xmlns:a16="http://schemas.microsoft.com/office/drawing/2014/main" val="3855270303"/>
                    </a:ext>
                  </a:extLst>
                </a:gridCol>
                <a:gridCol w="5044281">
                  <a:extLst>
                    <a:ext uri="{9D8B030D-6E8A-4147-A177-3AD203B41FA5}">
                      <a16:colId xmlns:a16="http://schemas.microsoft.com/office/drawing/2014/main" val="1950164848"/>
                    </a:ext>
                  </a:extLst>
                </a:gridCol>
              </a:tblGrid>
              <a:tr h="370840">
                <a:tc>
                  <a:txBody>
                    <a:bodyPr/>
                    <a:lstStyle/>
                    <a:p>
                      <a:r>
                        <a:rPr lang="en-SG" sz="2400" b="1" noProof="0" dirty="0"/>
                        <a:t>Empire</a:t>
                      </a:r>
                      <a:endParaRPr lang="en-SG" sz="2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2400" b="1" noProof="0" dirty="0"/>
                        <a:t>Exit</a:t>
                      </a:r>
                      <a:endParaRPr lang="en-SG" sz="2400" noProof="0" dirty="0"/>
                    </a:p>
                  </a:txBody>
                  <a:tcPr/>
                </a:tc>
                <a:extLst>
                  <a:ext uri="{0D108BD9-81ED-4DB2-BD59-A6C34878D82A}">
                    <a16:rowId xmlns:a16="http://schemas.microsoft.com/office/drawing/2014/main" val="1359410990"/>
                  </a:ext>
                </a:extLst>
              </a:tr>
              <a:tr h="370840">
                <a:tc>
                  <a:txBody>
                    <a:bodyPr/>
                    <a:lstStyle/>
                    <a:p>
                      <a:r>
                        <a:rPr lang="en-SG" sz="2400" noProof="0" dirty="0"/>
                        <a:t>Work on the business forever</a:t>
                      </a:r>
                    </a:p>
                  </a:txBody>
                  <a:tcPr/>
                </a:tc>
                <a:tc>
                  <a:txBody>
                    <a:bodyPr/>
                    <a:lstStyle/>
                    <a:p>
                      <a:r>
                        <a:rPr lang="en-SG" sz="2400" noProof="0" dirty="0"/>
                        <a:t>Sell your stake in the business</a:t>
                      </a:r>
                    </a:p>
                  </a:txBody>
                  <a:tcPr/>
                </a:tc>
                <a:extLst>
                  <a:ext uri="{0D108BD9-81ED-4DB2-BD59-A6C34878D82A}">
                    <a16:rowId xmlns:a16="http://schemas.microsoft.com/office/drawing/2014/main" val="1923932954"/>
                  </a:ext>
                </a:extLst>
              </a:tr>
              <a:tr h="370840">
                <a:tc>
                  <a:txBody>
                    <a:bodyPr/>
                    <a:lstStyle/>
                    <a:p>
                      <a:r>
                        <a:rPr lang="en-SG" sz="2400" noProof="0" dirty="0"/>
                        <a:t>“Family business”</a:t>
                      </a:r>
                    </a:p>
                  </a:txBody>
                  <a:tcPr/>
                </a:tc>
                <a:tc>
                  <a:txBody>
                    <a:bodyPr/>
                    <a:lstStyle/>
                    <a:p>
                      <a:r>
                        <a:rPr lang="en-SG" sz="2400" noProof="0" dirty="0"/>
                        <a:t>“Serial Entrepreneur”</a:t>
                      </a:r>
                    </a:p>
                  </a:txBody>
                  <a:tcPr/>
                </a:tc>
                <a:extLst>
                  <a:ext uri="{0D108BD9-81ED-4DB2-BD59-A6C34878D82A}">
                    <a16:rowId xmlns:a16="http://schemas.microsoft.com/office/drawing/2014/main" val="3283183811"/>
                  </a:ext>
                </a:extLst>
              </a:tr>
              <a:tr h="370840">
                <a:tc>
                  <a:txBody>
                    <a:bodyPr/>
                    <a:lstStyle/>
                    <a:p>
                      <a:r>
                        <a:rPr lang="en-SG" sz="2400" noProof="0" dirty="0"/>
                        <a:t>Labour-intensive</a:t>
                      </a:r>
                    </a:p>
                  </a:txBody>
                  <a:tcPr/>
                </a:tc>
                <a:tc>
                  <a:txBody>
                    <a:bodyPr/>
                    <a:lstStyle/>
                    <a:p>
                      <a:r>
                        <a:rPr lang="en-SG" sz="2400" noProof="0" dirty="0"/>
                        <a:t>Capital- or Knowledge-intensive</a:t>
                      </a:r>
                    </a:p>
                  </a:txBody>
                  <a:tcPr/>
                </a:tc>
                <a:extLst>
                  <a:ext uri="{0D108BD9-81ED-4DB2-BD59-A6C34878D82A}">
                    <a16:rowId xmlns:a16="http://schemas.microsoft.com/office/drawing/2014/main" val="2569707722"/>
                  </a:ext>
                </a:extLst>
              </a:tr>
              <a:tr h="370840">
                <a:tc>
                  <a:txBody>
                    <a:bodyPr/>
                    <a:lstStyle/>
                    <a:p>
                      <a:r>
                        <a:rPr lang="en-SG" sz="2400" noProof="0" dirty="0"/>
                        <a:t>Scales poorly</a:t>
                      </a:r>
                    </a:p>
                  </a:txBody>
                  <a:tcPr/>
                </a:tc>
                <a:tc>
                  <a:txBody>
                    <a:bodyPr/>
                    <a:lstStyle/>
                    <a:p>
                      <a:r>
                        <a:rPr lang="en-SG" sz="2400" noProof="0" dirty="0"/>
                        <a:t>Scales well</a:t>
                      </a:r>
                    </a:p>
                  </a:txBody>
                  <a:tcPr/>
                </a:tc>
                <a:extLst>
                  <a:ext uri="{0D108BD9-81ED-4DB2-BD59-A6C34878D82A}">
                    <a16:rowId xmlns:a16="http://schemas.microsoft.com/office/drawing/2014/main" val="29320600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t>(Sometimes it’s the opposite: a rare opportunity with a huge barrier-to-entry)</a:t>
                      </a:r>
                      <a:endParaRPr lang="en-SG" sz="1600" noProof="0" dirty="0"/>
                    </a:p>
                    <a:p>
                      <a:endParaRPr lang="en-SG" sz="2400" noProof="0" dirty="0"/>
                    </a:p>
                  </a:txBody>
                  <a:tcPr/>
                </a:tc>
                <a:tc>
                  <a:txBody>
                    <a:bodyPr/>
                    <a:lstStyle/>
                    <a:p>
                      <a:r>
                        <a:rPr lang="en-SG" sz="1600" noProof="0" dirty="0"/>
                        <a:t>(Valuation is much more than the net asset value.)</a:t>
                      </a:r>
                    </a:p>
                  </a:txBody>
                  <a:tcPr/>
                </a:tc>
                <a:extLst>
                  <a:ext uri="{0D108BD9-81ED-4DB2-BD59-A6C34878D82A}">
                    <a16:rowId xmlns:a16="http://schemas.microsoft.com/office/drawing/2014/main" val="1574861161"/>
                  </a:ext>
                </a:extLst>
              </a:tr>
              <a:tr h="370840">
                <a:tc>
                  <a:txBody>
                    <a:bodyPr/>
                    <a:lstStyle/>
                    <a:p>
                      <a:endParaRPr lang="en-SG" sz="2400" noProof="0" dirty="0"/>
                    </a:p>
                  </a:txBody>
                  <a:tcPr/>
                </a:tc>
                <a:tc>
                  <a:txBody>
                    <a:bodyPr/>
                    <a:lstStyle/>
                    <a:p>
                      <a:endParaRPr lang="en-SG" sz="1600" noProof="0" dirty="0"/>
                    </a:p>
                  </a:txBody>
                  <a:tcPr/>
                </a:tc>
                <a:extLst>
                  <a:ext uri="{0D108BD9-81ED-4DB2-BD59-A6C34878D82A}">
                    <a16:rowId xmlns:a16="http://schemas.microsoft.com/office/drawing/2014/main" val="2722591896"/>
                  </a:ext>
                </a:extLst>
              </a:tr>
              <a:tr h="370840">
                <a:tc>
                  <a:txBody>
                    <a:bodyPr/>
                    <a:lstStyle/>
                    <a:p>
                      <a:endParaRPr lang="en-SG" sz="2400" noProof="0" dirty="0"/>
                    </a:p>
                  </a:txBody>
                  <a:tcPr/>
                </a:tc>
                <a:tc>
                  <a:txBody>
                    <a:bodyPr/>
                    <a:lstStyle/>
                    <a:p>
                      <a:endParaRPr lang="en-SG" sz="1600" noProof="0" dirty="0"/>
                    </a:p>
                  </a:txBody>
                  <a:tcPr/>
                </a:tc>
                <a:extLst>
                  <a:ext uri="{0D108BD9-81ED-4DB2-BD59-A6C34878D82A}">
                    <a16:rowId xmlns:a16="http://schemas.microsoft.com/office/drawing/2014/main" val="4291950954"/>
                  </a:ext>
                </a:extLst>
              </a:tr>
              <a:tr h="370840">
                <a:tc>
                  <a:txBody>
                    <a:bodyPr/>
                    <a:lstStyle/>
                    <a:p>
                      <a:endParaRPr lang="en-SG" sz="2400" noProof="0" dirty="0"/>
                    </a:p>
                  </a:txBody>
                  <a:tcPr/>
                </a:tc>
                <a:tc>
                  <a:txBody>
                    <a:bodyPr/>
                    <a:lstStyle/>
                    <a:p>
                      <a:endParaRPr lang="en-SG" sz="1600" noProof="0" dirty="0"/>
                    </a:p>
                  </a:txBody>
                  <a:tcPr/>
                </a:tc>
                <a:extLst>
                  <a:ext uri="{0D108BD9-81ED-4DB2-BD59-A6C34878D82A}">
                    <a16:rowId xmlns:a16="http://schemas.microsoft.com/office/drawing/2014/main" val="4184126943"/>
                  </a:ext>
                </a:extLst>
              </a:tr>
            </a:tbl>
          </a:graphicData>
        </a:graphic>
      </p:graphicFrame>
      <p:sp>
        <p:nvSpPr>
          <p:cNvPr id="3" name="Slide Number Placeholder 2">
            <a:extLst>
              <a:ext uri="{FF2B5EF4-FFF2-40B4-BE49-F238E27FC236}">
                <a16:creationId xmlns:a16="http://schemas.microsoft.com/office/drawing/2014/main" id="{6ED2CC96-18E6-ECA8-52AB-8A6D0DCA0C05}"/>
              </a:ext>
            </a:extLst>
          </p:cNvPr>
          <p:cNvSpPr>
            <a:spLocks noGrp="1"/>
          </p:cNvSpPr>
          <p:nvPr>
            <p:ph type="sldNum" sz="quarter" idx="12"/>
          </p:nvPr>
        </p:nvSpPr>
        <p:spPr/>
        <p:txBody>
          <a:bodyPr/>
          <a:lstStyle/>
          <a:p>
            <a:fld id="{CC057153-B650-4DEB-B370-79DDCFDCE934}" type="slidenum">
              <a:rPr lang="en-SG" noProof="0" smtClean="0"/>
              <a:t>14</a:t>
            </a:fld>
            <a:endParaRPr lang="en-SG" noProof="0" dirty="0"/>
          </a:p>
        </p:txBody>
      </p:sp>
    </p:spTree>
    <p:extLst>
      <p:ext uri="{BB962C8B-B14F-4D97-AF65-F5344CB8AC3E}">
        <p14:creationId xmlns:p14="http://schemas.microsoft.com/office/powerpoint/2010/main" val="369040575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389D802-B328-B494-9F53-616FFEECE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07060-D57E-77B9-CCEF-C12A7DE33A84}"/>
              </a:ext>
            </a:extLst>
          </p:cNvPr>
          <p:cNvSpPr>
            <a:spLocks noGrp="1"/>
          </p:cNvSpPr>
          <p:nvPr>
            <p:ph type="title"/>
          </p:nvPr>
        </p:nvSpPr>
        <p:spPr/>
        <p:txBody>
          <a:bodyPr/>
          <a:lstStyle/>
          <a:p>
            <a:r>
              <a:rPr lang="en-SG" noProof="0" dirty="0"/>
              <a:t>Missionary vs Mercenary</a:t>
            </a:r>
          </a:p>
        </p:txBody>
      </p:sp>
      <p:graphicFrame>
        <p:nvGraphicFramePr>
          <p:cNvPr id="6" name="Content Placeholder 5">
            <a:extLst>
              <a:ext uri="{FF2B5EF4-FFF2-40B4-BE49-F238E27FC236}">
                <a16:creationId xmlns:a16="http://schemas.microsoft.com/office/drawing/2014/main" id="{DA6A1CB8-62EC-C729-C562-C7B0B30E212E}"/>
              </a:ext>
            </a:extLst>
          </p:cNvPr>
          <p:cNvGraphicFramePr>
            <a:graphicFrameLocks noGrp="1"/>
          </p:cNvGraphicFramePr>
          <p:nvPr>
            <p:ph idx="1"/>
            <p:extLst>
              <p:ext uri="{D42A27DB-BD31-4B8C-83A1-F6EECF244321}">
                <p14:modId xmlns:p14="http://schemas.microsoft.com/office/powerpoint/2010/main" val="3394528890"/>
              </p:ext>
            </p:extLst>
          </p:nvPr>
        </p:nvGraphicFramePr>
        <p:xfrm>
          <a:off x="1279525" y="1371600"/>
          <a:ext cx="10088562" cy="2834640"/>
        </p:xfrm>
        <a:graphic>
          <a:graphicData uri="http://schemas.openxmlformats.org/drawingml/2006/table">
            <a:tbl>
              <a:tblPr firstRow="1" bandRow="1">
                <a:tableStyleId>{2D5ABB26-0587-4C30-8999-92F81FD0307C}</a:tableStyleId>
              </a:tblPr>
              <a:tblGrid>
                <a:gridCol w="5044281">
                  <a:extLst>
                    <a:ext uri="{9D8B030D-6E8A-4147-A177-3AD203B41FA5}">
                      <a16:colId xmlns:a16="http://schemas.microsoft.com/office/drawing/2014/main" val="3855270303"/>
                    </a:ext>
                  </a:extLst>
                </a:gridCol>
                <a:gridCol w="5044281">
                  <a:extLst>
                    <a:ext uri="{9D8B030D-6E8A-4147-A177-3AD203B41FA5}">
                      <a16:colId xmlns:a16="http://schemas.microsoft.com/office/drawing/2014/main" val="1950164848"/>
                    </a:ext>
                  </a:extLst>
                </a:gridCol>
              </a:tblGrid>
              <a:tr h="370840">
                <a:tc>
                  <a:txBody>
                    <a:bodyPr/>
                    <a:lstStyle/>
                    <a:p>
                      <a:r>
                        <a:rPr lang="en-SG" sz="2400" b="1" noProof="0" dirty="0"/>
                        <a:t>Missionary</a:t>
                      </a:r>
                      <a:r>
                        <a:rPr lang="en-SG" sz="2400" noProof="0" dirty="0"/>
                        <a:t>: want to develop and solve a problem with an idea.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2400" b="1" noProof="0" dirty="0"/>
                        <a:t>Mercenary</a:t>
                      </a:r>
                      <a:r>
                        <a:rPr lang="en-SG" sz="2400" noProof="0" dirty="0"/>
                        <a:t>: in it for the money.</a:t>
                      </a:r>
                    </a:p>
                  </a:txBody>
                  <a:tcPr/>
                </a:tc>
                <a:extLst>
                  <a:ext uri="{0D108BD9-81ED-4DB2-BD59-A6C34878D82A}">
                    <a16:rowId xmlns:a16="http://schemas.microsoft.com/office/drawing/2014/main" val="1359410990"/>
                  </a:ext>
                </a:extLst>
              </a:tr>
              <a:tr h="370840">
                <a:tc>
                  <a:txBody>
                    <a:bodyPr/>
                    <a:lstStyle/>
                    <a:p>
                      <a:r>
                        <a:rPr lang="en-SG" sz="2400" noProof="0" dirty="0"/>
                        <a:t>“I want this problem solved, and I’m in a unique position to do that in a sustainable manner.”</a:t>
                      </a:r>
                    </a:p>
                  </a:txBody>
                  <a:tcPr/>
                </a:tc>
                <a:tc>
                  <a:txBody>
                    <a:bodyPr/>
                    <a:lstStyle/>
                    <a:p>
                      <a:r>
                        <a:rPr lang="en-SG" sz="2400" noProof="0" dirty="0"/>
                        <a:t>“I’m in a unique position to identify and exploit this market opportunity.”</a:t>
                      </a:r>
                    </a:p>
                  </a:txBody>
                  <a:tcPr/>
                </a:tc>
                <a:extLst>
                  <a:ext uri="{0D108BD9-81ED-4DB2-BD59-A6C34878D82A}">
                    <a16:rowId xmlns:a16="http://schemas.microsoft.com/office/drawing/2014/main" val="3535016681"/>
                  </a:ext>
                </a:extLst>
              </a:tr>
              <a:tr h="370840">
                <a:tc>
                  <a:txBody>
                    <a:bodyPr/>
                    <a:lstStyle/>
                    <a:p>
                      <a:r>
                        <a:rPr lang="en-SG" sz="2400" noProof="0" dirty="0"/>
                        <a:t>Will build the business and stay with it forever.</a:t>
                      </a:r>
                    </a:p>
                  </a:txBody>
                  <a:tcPr/>
                </a:tc>
                <a:tc>
                  <a:txBody>
                    <a:bodyPr/>
                    <a:lstStyle/>
                    <a:p>
                      <a:r>
                        <a:rPr lang="en-SG" sz="2400" noProof="0" dirty="0"/>
                        <a:t>Will build a series of businesses.</a:t>
                      </a:r>
                    </a:p>
                  </a:txBody>
                  <a:tcPr/>
                </a:tc>
                <a:extLst>
                  <a:ext uri="{0D108BD9-81ED-4DB2-BD59-A6C34878D82A}">
                    <a16:rowId xmlns:a16="http://schemas.microsoft.com/office/drawing/2014/main" val="1923932954"/>
                  </a:ext>
                </a:extLst>
              </a:tr>
            </a:tbl>
          </a:graphicData>
        </a:graphic>
      </p:graphicFrame>
      <p:sp>
        <p:nvSpPr>
          <p:cNvPr id="3" name="Slide Number Placeholder 2">
            <a:extLst>
              <a:ext uri="{FF2B5EF4-FFF2-40B4-BE49-F238E27FC236}">
                <a16:creationId xmlns:a16="http://schemas.microsoft.com/office/drawing/2014/main" id="{38C9AA07-24C6-F46F-7D02-4BC57223DD08}"/>
              </a:ext>
            </a:extLst>
          </p:cNvPr>
          <p:cNvSpPr>
            <a:spLocks noGrp="1"/>
          </p:cNvSpPr>
          <p:nvPr>
            <p:ph type="sldNum" sz="quarter" idx="12"/>
          </p:nvPr>
        </p:nvSpPr>
        <p:spPr/>
        <p:txBody>
          <a:bodyPr/>
          <a:lstStyle/>
          <a:p>
            <a:fld id="{CC057153-B650-4DEB-B370-79DDCFDCE934}" type="slidenum">
              <a:rPr lang="en-SG" noProof="0" smtClean="0"/>
              <a:t>15</a:t>
            </a:fld>
            <a:endParaRPr lang="en-SG" noProof="0" dirty="0"/>
          </a:p>
        </p:txBody>
      </p:sp>
    </p:spTree>
    <p:extLst>
      <p:ext uri="{BB962C8B-B14F-4D97-AF65-F5344CB8AC3E}">
        <p14:creationId xmlns:p14="http://schemas.microsoft.com/office/powerpoint/2010/main" val="415682285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3D8A7812-7DC6-B6E9-2342-FD493166C896}"/>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DAD81FC2-9110-FCFA-5D95-E9F49A004785}"/>
              </a:ext>
            </a:extLst>
          </p:cNvPr>
          <p:cNvGraphicFramePr>
            <a:graphicFrameLocks noGrp="1"/>
          </p:cNvGraphicFramePr>
          <p:nvPr>
            <p:extLst>
              <p:ext uri="{D42A27DB-BD31-4B8C-83A1-F6EECF244321}">
                <p14:modId xmlns:p14="http://schemas.microsoft.com/office/powerpoint/2010/main" val="2166529741"/>
              </p:ext>
            </p:extLst>
          </p:nvPr>
        </p:nvGraphicFramePr>
        <p:xfrm>
          <a:off x="2929466" y="2710180"/>
          <a:ext cx="8370660" cy="185420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244DC484-67B1-528E-1614-A9D689E5D819}"/>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E8BCF83F-C103-4919-4DB3-3FFE465579FE}"/>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DA33AE0B-3B09-6B45-ACFC-4979316ED174}"/>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198BF647-5969-7F93-E6E8-F8E3391B4CBF}"/>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29919E7B-3A8E-BF71-2A16-D8D8459245B9}"/>
              </a:ext>
            </a:extLst>
          </p:cNvPr>
          <p:cNvGraphicFramePr>
            <a:graphicFrameLocks/>
          </p:cNvGraphicFramePr>
          <p:nvPr>
            <p:extLst>
              <p:ext uri="{D42A27DB-BD31-4B8C-83A1-F6EECF244321}">
                <p14:modId xmlns:p14="http://schemas.microsoft.com/office/powerpoint/2010/main" val="3020604051"/>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2D0D93B-D364-4FA0-FA3C-6C9341561FBC}"/>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95D223D2-3FB7-BA19-3862-2E72592CAA3A}"/>
              </a:ext>
            </a:extLst>
          </p:cNvPr>
          <p:cNvSpPr>
            <a:spLocks noGrp="1"/>
          </p:cNvSpPr>
          <p:nvPr>
            <p:ph type="sldNum" sz="quarter" idx="12"/>
          </p:nvPr>
        </p:nvSpPr>
        <p:spPr/>
        <p:txBody>
          <a:bodyPr/>
          <a:lstStyle/>
          <a:p>
            <a:fld id="{CC057153-B650-4DEB-B370-79DDCFDCE934}" type="slidenum">
              <a:rPr lang="en-SG" noProof="0" smtClean="0"/>
              <a:t>16</a:t>
            </a:fld>
            <a:endParaRPr lang="en-SG" noProof="0" dirty="0"/>
          </a:p>
        </p:txBody>
      </p:sp>
    </p:spTree>
    <p:extLst>
      <p:ext uri="{BB962C8B-B14F-4D97-AF65-F5344CB8AC3E}">
        <p14:creationId xmlns:p14="http://schemas.microsoft.com/office/powerpoint/2010/main" val="233073810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9BC8-CE27-90A6-F5CF-11AEC5BFAC52}"/>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0B16DA0F-992D-9904-E227-A23CCE831844}"/>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D1D22C47-952B-5543-A911-5E8FFE350704}"/>
              </a:ext>
            </a:extLst>
          </p:cNvPr>
          <p:cNvGraphicFramePr>
            <a:graphicFrameLocks noGrp="1"/>
          </p:cNvGraphicFramePr>
          <p:nvPr>
            <p:extLst>
              <p:ext uri="{D42A27DB-BD31-4B8C-83A1-F6EECF244321}">
                <p14:modId xmlns:p14="http://schemas.microsoft.com/office/powerpoint/2010/main" val="958941687"/>
              </p:ext>
            </p:extLst>
          </p:nvPr>
        </p:nvGraphicFramePr>
        <p:xfrm>
          <a:off x="2929466" y="2710180"/>
          <a:ext cx="8370660" cy="185420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03C638B8-1712-495F-FF82-48552262F617}"/>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F367903B-3FD2-AFD0-DF58-0A9AE7ACF04E}"/>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C53918DB-D04C-923B-CAAF-47FD6862FA21}"/>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48FCAF96-6236-8479-6876-CFF5D91AEEDB}"/>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9992D025-EF95-C1B1-C333-57B16945518A}"/>
              </a:ext>
            </a:extLst>
          </p:cNvPr>
          <p:cNvGraphicFramePr>
            <a:graphicFrameLocks/>
          </p:cNvGraphicFramePr>
          <p:nvPr>
            <p:extLst>
              <p:ext uri="{D42A27DB-BD31-4B8C-83A1-F6EECF244321}">
                <p14:modId xmlns:p14="http://schemas.microsoft.com/office/powerpoint/2010/main" val="525407936"/>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B6CB15F-D2A5-6A3E-A623-C94F8680F541}"/>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E34A7A1D-C17B-F362-9B41-38127886A790}"/>
              </a:ext>
            </a:extLst>
          </p:cNvPr>
          <p:cNvSpPr>
            <a:spLocks noGrp="1"/>
          </p:cNvSpPr>
          <p:nvPr>
            <p:ph type="sldNum" sz="quarter" idx="12"/>
          </p:nvPr>
        </p:nvSpPr>
        <p:spPr/>
        <p:txBody>
          <a:bodyPr/>
          <a:lstStyle/>
          <a:p>
            <a:fld id="{CC057153-B650-4DEB-B370-79DDCFDCE934}" type="slidenum">
              <a:rPr lang="en-SG" noProof="0" smtClean="0"/>
              <a:t>17</a:t>
            </a:fld>
            <a:endParaRPr lang="en-SG" noProof="0" dirty="0"/>
          </a:p>
        </p:txBody>
      </p:sp>
    </p:spTree>
    <p:extLst>
      <p:ext uri="{BB962C8B-B14F-4D97-AF65-F5344CB8AC3E}">
        <p14:creationId xmlns:p14="http://schemas.microsoft.com/office/powerpoint/2010/main" val="157708313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CC35-50A0-DFC2-D9BA-553D456AB60D}"/>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B86BE142-F358-DB81-BA69-D37C1C0694E9}"/>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F4CB35AA-76D9-68CE-1B42-D7CA798E890D}"/>
              </a:ext>
            </a:extLst>
          </p:cNvPr>
          <p:cNvGraphicFramePr>
            <a:graphicFrameLocks noGrp="1"/>
          </p:cNvGraphicFramePr>
          <p:nvPr>
            <p:extLst>
              <p:ext uri="{D42A27DB-BD31-4B8C-83A1-F6EECF244321}">
                <p14:modId xmlns:p14="http://schemas.microsoft.com/office/powerpoint/2010/main" val="1285856806"/>
              </p:ext>
            </p:extLst>
          </p:nvPr>
        </p:nvGraphicFramePr>
        <p:xfrm>
          <a:off x="2929466" y="2710180"/>
          <a:ext cx="8370660" cy="212344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7E23A55A-8E06-568D-8171-4920AC1DBC67}"/>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B6413874-203A-9062-3614-FA8C4A15EEAD}"/>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68B4E918-C1E1-D91C-1752-CF3F33E98030}"/>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A75A64B5-734C-6906-4A17-3DBDFCEA101A}"/>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BEF748FC-0757-0092-579E-D60AB978AB47}"/>
              </a:ext>
            </a:extLst>
          </p:cNvPr>
          <p:cNvGraphicFramePr>
            <a:graphicFrameLocks/>
          </p:cNvGraphicFramePr>
          <p:nvPr>
            <p:extLst>
              <p:ext uri="{D42A27DB-BD31-4B8C-83A1-F6EECF244321}">
                <p14:modId xmlns:p14="http://schemas.microsoft.com/office/powerpoint/2010/main" val="3228537851"/>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DB9F910-21A5-E6A1-40AA-D76CA0EEF20B}"/>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5928F95A-C4E7-5725-E9C8-48BD87F11CDA}"/>
              </a:ext>
            </a:extLst>
          </p:cNvPr>
          <p:cNvSpPr>
            <a:spLocks noGrp="1"/>
          </p:cNvSpPr>
          <p:nvPr>
            <p:ph type="sldNum" sz="quarter" idx="12"/>
          </p:nvPr>
        </p:nvSpPr>
        <p:spPr/>
        <p:txBody>
          <a:bodyPr/>
          <a:lstStyle/>
          <a:p>
            <a:fld id="{CC057153-B650-4DEB-B370-79DDCFDCE934}" type="slidenum">
              <a:rPr lang="en-SG" noProof="0" smtClean="0"/>
              <a:t>18</a:t>
            </a:fld>
            <a:endParaRPr lang="en-SG" noProof="0" dirty="0"/>
          </a:p>
        </p:txBody>
      </p:sp>
    </p:spTree>
    <p:extLst>
      <p:ext uri="{BB962C8B-B14F-4D97-AF65-F5344CB8AC3E}">
        <p14:creationId xmlns:p14="http://schemas.microsoft.com/office/powerpoint/2010/main" val="183811003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5771-ABCB-9D63-F331-7CE676D6869E}"/>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668E6A9E-0BC1-8327-7660-A8DDB382832F}"/>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EA94BBEE-614F-90B7-C01C-3FAC1708CDD8}"/>
              </a:ext>
            </a:extLst>
          </p:cNvPr>
          <p:cNvGraphicFramePr>
            <a:graphicFrameLocks noGrp="1"/>
          </p:cNvGraphicFramePr>
          <p:nvPr>
            <p:extLst>
              <p:ext uri="{D42A27DB-BD31-4B8C-83A1-F6EECF244321}">
                <p14:modId xmlns:p14="http://schemas.microsoft.com/office/powerpoint/2010/main" val="1013861464"/>
              </p:ext>
            </p:extLst>
          </p:nvPr>
        </p:nvGraphicFramePr>
        <p:xfrm>
          <a:off x="2929466" y="2710180"/>
          <a:ext cx="8370660" cy="239776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71B96182-0617-52BB-1F57-42BF538C6A3B}"/>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9DE3E33E-AEFE-9618-1256-1F029BFCCDE3}"/>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FDF6FD7A-E8C8-B1E2-8319-C9046C066197}"/>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7401F8BB-83EF-BD35-A8F2-823FB2BC157C}"/>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30E0D2E1-4E2C-375B-E2E5-068805D46050}"/>
              </a:ext>
            </a:extLst>
          </p:cNvPr>
          <p:cNvGraphicFramePr>
            <a:graphicFrameLocks/>
          </p:cNvGraphicFramePr>
          <p:nvPr>
            <p:extLst>
              <p:ext uri="{D42A27DB-BD31-4B8C-83A1-F6EECF244321}">
                <p14:modId xmlns:p14="http://schemas.microsoft.com/office/powerpoint/2010/main" val="913923503"/>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52574D5-1D5B-E30C-5D20-4BD7E05CB24E}"/>
              </a:ext>
            </a:extLst>
          </p:cNvPr>
          <p:cNvSpPr>
            <a:spLocks noGrp="1"/>
          </p:cNvSpPr>
          <p:nvPr>
            <p:ph type="title"/>
          </p:nvPr>
        </p:nvSpPr>
        <p:spPr/>
        <p:txBody>
          <a:bodyPr/>
          <a:lstStyle/>
          <a:p>
            <a:r>
              <a:rPr lang="en-SG" noProof="0" dirty="0"/>
              <a:t>The Exit Plan</a:t>
            </a:r>
          </a:p>
        </p:txBody>
      </p:sp>
      <p:sp>
        <p:nvSpPr>
          <p:cNvPr id="6" name="TextBox 5">
            <a:extLst>
              <a:ext uri="{FF2B5EF4-FFF2-40B4-BE49-F238E27FC236}">
                <a16:creationId xmlns:a16="http://schemas.microsoft.com/office/drawing/2014/main" id="{5EAED912-7373-F93F-CFD5-7037744F06CA}"/>
              </a:ext>
            </a:extLst>
          </p:cNvPr>
          <p:cNvSpPr txBox="1"/>
          <p:nvPr/>
        </p:nvSpPr>
        <p:spPr>
          <a:xfrm rot="21393058">
            <a:off x="3729646" y="4075285"/>
            <a:ext cx="3424495" cy="646331"/>
          </a:xfrm>
          <a:prstGeom prst="rect">
            <a:avLst/>
          </a:prstGeom>
          <a:noFill/>
        </p:spPr>
        <p:txBody>
          <a:bodyPr wrap="square" rtlCol="0">
            <a:spAutoFit/>
          </a:bodyPr>
          <a:lstStyle/>
          <a:p>
            <a:pPr algn="r"/>
            <a:r>
              <a:rPr lang="en-SG" noProof="0" dirty="0"/>
              <a:t>Shotgun clause</a:t>
            </a:r>
          </a:p>
          <a:p>
            <a:pPr algn="r"/>
            <a:r>
              <a:rPr lang="en-SG" noProof="0" dirty="0"/>
              <a:t>(or Texas shootout clause)</a:t>
            </a:r>
          </a:p>
        </p:txBody>
      </p:sp>
      <p:cxnSp>
        <p:nvCxnSpPr>
          <p:cNvPr id="7" name="Connector: Curved 6">
            <a:extLst>
              <a:ext uri="{FF2B5EF4-FFF2-40B4-BE49-F238E27FC236}">
                <a16:creationId xmlns:a16="http://schemas.microsoft.com/office/drawing/2014/main" id="{422038A3-EBE7-4F5A-31D4-F62DF7E453BA}"/>
              </a:ext>
            </a:extLst>
          </p:cNvPr>
          <p:cNvCxnSpPr>
            <a:cxnSpLocks/>
            <a:stCxn id="6" idx="3"/>
          </p:cNvCxnSpPr>
          <p:nvPr/>
        </p:nvCxnSpPr>
        <p:spPr>
          <a:xfrm flipV="1">
            <a:off x="7151040" y="3525728"/>
            <a:ext cx="823525" cy="76971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0925FCB-406D-82FC-D19D-1924D7214F8C}"/>
              </a:ext>
            </a:extLst>
          </p:cNvPr>
          <p:cNvSpPr>
            <a:spLocks noGrp="1"/>
          </p:cNvSpPr>
          <p:nvPr>
            <p:ph type="sldNum" sz="quarter" idx="12"/>
          </p:nvPr>
        </p:nvSpPr>
        <p:spPr/>
        <p:txBody>
          <a:bodyPr/>
          <a:lstStyle/>
          <a:p>
            <a:fld id="{CC057153-B650-4DEB-B370-79DDCFDCE934}" type="slidenum">
              <a:rPr lang="en-SG" noProof="0" smtClean="0"/>
              <a:t>19</a:t>
            </a:fld>
            <a:endParaRPr lang="en-SG" noProof="0" dirty="0"/>
          </a:p>
        </p:txBody>
      </p:sp>
    </p:spTree>
    <p:extLst>
      <p:ext uri="{BB962C8B-B14F-4D97-AF65-F5344CB8AC3E}">
        <p14:creationId xmlns:p14="http://schemas.microsoft.com/office/powerpoint/2010/main" val="301551601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51F4-C3B3-1110-2D88-1D163E970ACB}"/>
              </a:ext>
            </a:extLst>
          </p:cNvPr>
          <p:cNvSpPr>
            <a:spLocks noGrp="1"/>
          </p:cNvSpPr>
          <p:nvPr>
            <p:ph type="title"/>
          </p:nvPr>
        </p:nvSpPr>
        <p:spPr>
          <a:xfrm>
            <a:off x="5116544" y="614202"/>
            <a:ext cx="5918072" cy="1383931"/>
          </a:xfrm>
        </p:spPr>
        <p:txBody>
          <a:bodyPr anchor="b">
            <a:normAutofit/>
          </a:bodyPr>
          <a:lstStyle/>
          <a:p>
            <a:pPr marL="0" indent="0" algn="l">
              <a:buNone/>
            </a:pPr>
            <a:r>
              <a:rPr lang="en-SG" spc="0" noProof="0" dirty="0"/>
              <a:t>Dr Gaurav Manek</a:t>
            </a:r>
          </a:p>
        </p:txBody>
      </p:sp>
      <p:sp>
        <p:nvSpPr>
          <p:cNvPr id="4" name="Slide Number Placeholder 3">
            <a:extLst>
              <a:ext uri="{FF2B5EF4-FFF2-40B4-BE49-F238E27FC236}">
                <a16:creationId xmlns:a16="http://schemas.microsoft.com/office/drawing/2014/main" id="{138A4516-6DF0-FDAD-1BFB-2CC45C029C6A}"/>
              </a:ext>
            </a:extLst>
          </p:cNvPr>
          <p:cNvSpPr>
            <a:spLocks noGrp="1"/>
          </p:cNvSpPr>
          <p:nvPr>
            <p:ph type="sldNum" sz="quarter" idx="20"/>
          </p:nvPr>
        </p:nvSpPr>
        <p:spPr/>
        <p:txBody>
          <a:bodyPr>
            <a:normAutofit/>
          </a:bodyPr>
          <a:lstStyle/>
          <a:p>
            <a:pPr>
              <a:spcAft>
                <a:spcPts val="600"/>
              </a:spcAft>
            </a:pPr>
            <a:fld id="{91F18EF7-BE1E-4ECB-84D4-67C2B4D8F095}" type="slidenum">
              <a:rPr lang="en-SG" noProof="0" smtClean="0"/>
              <a:pPr>
                <a:spcAft>
                  <a:spcPts val="600"/>
                </a:spcAft>
              </a:pPr>
              <a:t>2</a:t>
            </a:fld>
            <a:endParaRPr lang="en-SG" noProof="0" dirty="0"/>
          </a:p>
        </p:txBody>
      </p:sp>
      <p:sp>
        <p:nvSpPr>
          <p:cNvPr id="8" name="Picture Placeholder 7">
            <a:extLst>
              <a:ext uri="{FF2B5EF4-FFF2-40B4-BE49-F238E27FC236}">
                <a16:creationId xmlns:a16="http://schemas.microsoft.com/office/drawing/2014/main" id="{EDB5BEAF-DB94-2500-8F71-42FCBAAECD9B}"/>
              </a:ext>
            </a:extLst>
          </p:cNvPr>
          <p:cNvSpPr>
            <a:spLocks noGrp="1"/>
          </p:cNvSpPr>
          <p:nvPr>
            <p:ph type="pic" sz="quarter" idx="14"/>
          </p:nvPr>
        </p:nvSpPr>
        <p:spPr/>
        <p:txBody>
          <a:bodyPr/>
          <a:lstStyle/>
          <a:p>
            <a:endParaRPr lang="en-SG" noProof="0" dirty="0"/>
          </a:p>
        </p:txBody>
      </p:sp>
      <p:sp>
        <p:nvSpPr>
          <p:cNvPr id="10" name="Content Placeholder 9">
            <a:extLst>
              <a:ext uri="{FF2B5EF4-FFF2-40B4-BE49-F238E27FC236}">
                <a16:creationId xmlns:a16="http://schemas.microsoft.com/office/drawing/2014/main" id="{88A66AE2-01A8-B746-069A-11CECE13E75F}"/>
              </a:ext>
            </a:extLst>
          </p:cNvPr>
          <p:cNvSpPr>
            <a:spLocks noGrp="1"/>
          </p:cNvSpPr>
          <p:nvPr>
            <p:ph type="body" sz="quarter" idx="17"/>
          </p:nvPr>
        </p:nvSpPr>
        <p:spPr>
          <a:xfrm>
            <a:off x="5116547" y="2530058"/>
            <a:ext cx="6685985" cy="3144965"/>
          </a:xfrm>
        </p:spPr>
        <p:txBody>
          <a:bodyPr>
            <a:noAutofit/>
          </a:bodyPr>
          <a:lstStyle/>
          <a:p>
            <a:pPr marL="0" indent="0" algn="l">
              <a:buNone/>
            </a:pPr>
            <a:r>
              <a:rPr lang="en-SG" b="1" noProof="0" dirty="0"/>
              <a:t>Founder:</a:t>
            </a:r>
            <a:r>
              <a:rPr lang="en-SG" noProof="0" dirty="0"/>
              <a:t> SaaS Startup Visigoth.ai</a:t>
            </a:r>
          </a:p>
          <a:p>
            <a:pPr marL="0" indent="0" algn="l">
              <a:buNone/>
            </a:pPr>
            <a:r>
              <a:rPr lang="en-SG" b="1" noProof="0" dirty="0"/>
              <a:t>Scientist:</a:t>
            </a:r>
            <a:r>
              <a:rPr lang="en-SG" noProof="0" dirty="0"/>
              <a:t> IMCB, A*STAR</a:t>
            </a:r>
          </a:p>
          <a:p>
            <a:pPr marL="0" indent="0" algn="l">
              <a:buNone/>
            </a:pPr>
            <a:r>
              <a:rPr lang="en-SG" b="1" noProof="0" dirty="0"/>
              <a:t>Founder:</a:t>
            </a:r>
            <a:r>
              <a:rPr lang="en-SG" noProof="0" dirty="0"/>
              <a:t> Ocellivision, A*STAR</a:t>
            </a:r>
          </a:p>
          <a:p>
            <a:pPr algn="l"/>
            <a:r>
              <a:rPr lang="en-SG" noProof="0" dirty="0"/>
              <a:t>PhD in AI/ML from Carnegie—Mellon</a:t>
            </a:r>
          </a:p>
          <a:p>
            <a:pPr algn="l"/>
            <a:r>
              <a:rPr lang="en-SG" noProof="0" dirty="0"/>
              <a:t>Sc.B. (Hons) in CS from Brown</a:t>
            </a:r>
          </a:p>
          <a:p>
            <a:pPr marL="0" indent="0" algn="l">
              <a:buNone/>
            </a:pPr>
            <a:endParaRPr lang="en-SG" noProof="0" dirty="0"/>
          </a:p>
          <a:p>
            <a:pPr marL="0" indent="0" algn="l">
              <a:buNone/>
            </a:pPr>
            <a:r>
              <a:rPr lang="en-SG" noProof="0" dirty="0"/>
              <a:t>Opinions here are not my employers’</a:t>
            </a:r>
          </a:p>
          <a:p>
            <a:pPr marL="0" indent="0" algn="l">
              <a:buNone/>
            </a:pPr>
            <a:r>
              <a:rPr lang="en-SG" sz="1600" b="1" noProof="0" dirty="0">
                <a:solidFill>
                  <a:schemeClr val="tx1"/>
                </a:solidFill>
              </a:rPr>
              <a:t>For consulting: </a:t>
            </a:r>
            <a:r>
              <a:rPr lang="en-SG" sz="1400" noProof="0" dirty="0">
                <a:solidFill>
                  <a:schemeClr val="tx1"/>
                </a:solidFill>
                <a:latin typeface="Consolas" panose="020B0609020204030204" pitchFamily="49" charset="0"/>
              </a:rPr>
              <a:t>gaurav@gauravmanek.com</a:t>
            </a:r>
            <a:endParaRPr lang="en-SG" sz="1600" noProof="0" dirty="0">
              <a:solidFill>
                <a:schemeClr val="tx1"/>
              </a:solidFill>
              <a:latin typeface="Consolas" panose="020B0609020204030204" pitchFamily="49" charset="0"/>
            </a:endParaRPr>
          </a:p>
        </p:txBody>
      </p:sp>
      <p:pic>
        <p:nvPicPr>
          <p:cNvPr id="5" name="Picture 4" descr="A person in a white shirt&#10;&#10;AI-generated content may be incorrect.">
            <a:extLst>
              <a:ext uri="{FF2B5EF4-FFF2-40B4-BE49-F238E27FC236}">
                <a16:creationId xmlns:a16="http://schemas.microsoft.com/office/drawing/2014/main" id="{1510199E-1EBE-8C8A-1D1C-326E7F985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73244" y="1101114"/>
            <a:ext cx="3622964" cy="5389418"/>
          </a:xfrm>
          <a:prstGeom prst="rect">
            <a:avLst/>
          </a:prstGeom>
          <a:solidFill>
            <a:srgbClr val="FFFFFF">
              <a:shade val="85000"/>
            </a:srgbClr>
          </a:solidFill>
          <a:ln w="88900" cap="sq">
            <a:solidFill>
              <a:schemeClr val="bg1"/>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199417882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C7463-E528-08F1-3A0E-60AFEF7288A3}"/>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454E8625-486B-9C01-087E-069116E32076}"/>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46923ADF-910A-A4F4-1F7F-26C8B1A4563F}"/>
              </a:ext>
            </a:extLst>
          </p:cNvPr>
          <p:cNvGraphicFramePr>
            <a:graphicFrameLocks noGrp="1"/>
          </p:cNvGraphicFramePr>
          <p:nvPr>
            <p:extLst>
              <p:ext uri="{D42A27DB-BD31-4B8C-83A1-F6EECF244321}">
                <p14:modId xmlns:p14="http://schemas.microsoft.com/office/powerpoint/2010/main" val="1961075536"/>
              </p:ext>
            </p:extLst>
          </p:nvPr>
        </p:nvGraphicFramePr>
        <p:xfrm>
          <a:off x="2929466" y="2710180"/>
          <a:ext cx="8370660" cy="239776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6BF5F071-37D2-4C6A-CAF7-1230DCAAD913}"/>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1D0A1B4D-7781-A0D3-736D-725B05F61F53}"/>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FAEFBDE9-29B4-4BA9-33EF-D6171B5181D1}"/>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655C296A-687F-FC60-264B-55A2D8726458}"/>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270B30F-2A90-498E-AA56-EC5033080A1A}"/>
              </a:ext>
            </a:extLst>
          </p:cNvPr>
          <p:cNvGraphicFramePr>
            <a:graphicFrameLocks/>
          </p:cNvGraphicFramePr>
          <p:nvPr>
            <p:extLst>
              <p:ext uri="{D42A27DB-BD31-4B8C-83A1-F6EECF244321}">
                <p14:modId xmlns:p14="http://schemas.microsoft.com/office/powerpoint/2010/main" val="3957675973"/>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63EAA22-9EEE-8E25-22E4-9E17265AE1B4}"/>
              </a:ext>
            </a:extLst>
          </p:cNvPr>
          <p:cNvSpPr>
            <a:spLocks noGrp="1"/>
          </p:cNvSpPr>
          <p:nvPr>
            <p:ph type="title"/>
          </p:nvPr>
        </p:nvSpPr>
        <p:spPr/>
        <p:txBody>
          <a:bodyPr/>
          <a:lstStyle/>
          <a:p>
            <a:r>
              <a:rPr lang="en-SG" noProof="0" dirty="0"/>
              <a:t>The Exit Plan</a:t>
            </a:r>
          </a:p>
        </p:txBody>
      </p:sp>
      <p:sp>
        <p:nvSpPr>
          <p:cNvPr id="4" name="TextBox 3">
            <a:extLst>
              <a:ext uri="{FF2B5EF4-FFF2-40B4-BE49-F238E27FC236}">
                <a16:creationId xmlns:a16="http://schemas.microsoft.com/office/drawing/2014/main" id="{6737A023-9C98-7610-2581-97D4FBA52F2C}"/>
              </a:ext>
            </a:extLst>
          </p:cNvPr>
          <p:cNvSpPr txBox="1"/>
          <p:nvPr/>
        </p:nvSpPr>
        <p:spPr>
          <a:xfrm rot="21393058">
            <a:off x="2857751" y="4539732"/>
            <a:ext cx="3221726" cy="369332"/>
          </a:xfrm>
          <a:prstGeom prst="rect">
            <a:avLst/>
          </a:prstGeom>
          <a:noFill/>
        </p:spPr>
        <p:txBody>
          <a:bodyPr wrap="square" rtlCol="0">
            <a:spAutoFit/>
          </a:bodyPr>
          <a:lstStyle/>
          <a:p>
            <a:pPr algn="r"/>
            <a:r>
              <a:rPr lang="en-SG" noProof="0" dirty="0"/>
              <a:t>“Distressed asset” sale</a:t>
            </a:r>
          </a:p>
        </p:txBody>
      </p:sp>
      <p:cxnSp>
        <p:nvCxnSpPr>
          <p:cNvPr id="5" name="Connector: Curved 4">
            <a:extLst>
              <a:ext uri="{FF2B5EF4-FFF2-40B4-BE49-F238E27FC236}">
                <a16:creationId xmlns:a16="http://schemas.microsoft.com/office/drawing/2014/main" id="{69F89437-5552-82D9-5395-8E9E183B6350}"/>
              </a:ext>
            </a:extLst>
          </p:cNvPr>
          <p:cNvCxnSpPr>
            <a:cxnSpLocks/>
            <a:stCxn id="4" idx="3"/>
          </p:cNvCxnSpPr>
          <p:nvPr/>
        </p:nvCxnSpPr>
        <p:spPr>
          <a:xfrm flipV="1">
            <a:off x="6076559" y="4159675"/>
            <a:ext cx="629039" cy="467812"/>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6AA4784-A1C2-2F0D-2AAA-E9FC9C15A35F}"/>
              </a:ext>
            </a:extLst>
          </p:cNvPr>
          <p:cNvSpPr>
            <a:spLocks noGrp="1"/>
          </p:cNvSpPr>
          <p:nvPr>
            <p:ph type="sldNum" sz="quarter" idx="12"/>
          </p:nvPr>
        </p:nvSpPr>
        <p:spPr/>
        <p:txBody>
          <a:bodyPr/>
          <a:lstStyle/>
          <a:p>
            <a:fld id="{CC057153-B650-4DEB-B370-79DDCFDCE934}" type="slidenum">
              <a:rPr lang="en-SG" noProof="0" smtClean="0"/>
              <a:t>20</a:t>
            </a:fld>
            <a:endParaRPr lang="en-SG" noProof="0" dirty="0"/>
          </a:p>
        </p:txBody>
      </p:sp>
    </p:spTree>
    <p:extLst>
      <p:ext uri="{BB962C8B-B14F-4D97-AF65-F5344CB8AC3E}">
        <p14:creationId xmlns:p14="http://schemas.microsoft.com/office/powerpoint/2010/main" val="294004122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1492-26A6-5E3C-10BF-3DB8F202C450}"/>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C9813725-EE8C-BFCB-3F5C-8682F941D3E9}"/>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graphicFrame>
        <p:nvGraphicFramePr>
          <p:cNvPr id="13" name="Table 12">
            <a:extLst>
              <a:ext uri="{FF2B5EF4-FFF2-40B4-BE49-F238E27FC236}">
                <a16:creationId xmlns:a16="http://schemas.microsoft.com/office/drawing/2014/main" id="{830CCC49-E764-AC5D-9E6E-9D31E911B10F}"/>
              </a:ext>
            </a:extLst>
          </p:cNvPr>
          <p:cNvGraphicFramePr>
            <a:graphicFrameLocks noGrp="1"/>
          </p:cNvGraphicFramePr>
          <p:nvPr>
            <p:extLst>
              <p:ext uri="{D42A27DB-BD31-4B8C-83A1-F6EECF244321}">
                <p14:modId xmlns:p14="http://schemas.microsoft.com/office/powerpoint/2010/main" val="3586692128"/>
              </p:ext>
            </p:extLst>
          </p:nvPr>
        </p:nvGraphicFramePr>
        <p:xfrm>
          <a:off x="2929466" y="2710180"/>
          <a:ext cx="8370660" cy="294132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Dividends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SG"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Bought out by private equity.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BD1BD13C-C925-2EE7-AE50-5672D6222626}"/>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5" name="Arrow: Down 14">
            <a:extLst>
              <a:ext uri="{FF2B5EF4-FFF2-40B4-BE49-F238E27FC236}">
                <a16:creationId xmlns:a16="http://schemas.microsoft.com/office/drawing/2014/main" id="{DDDA7A2F-FE76-729A-541E-4C5F0DFCBEA5}"/>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Down 15">
            <a:extLst>
              <a:ext uri="{FF2B5EF4-FFF2-40B4-BE49-F238E27FC236}">
                <a16:creationId xmlns:a16="http://schemas.microsoft.com/office/drawing/2014/main" id="{83E8AA10-98AB-945F-2598-96975D7BF7E3}"/>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Arrow: Down 16">
            <a:extLst>
              <a:ext uri="{FF2B5EF4-FFF2-40B4-BE49-F238E27FC236}">
                <a16:creationId xmlns:a16="http://schemas.microsoft.com/office/drawing/2014/main" id="{DD91ED54-48B3-BB68-F0CB-2B4DE7D8A746}"/>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8" name="TextBox 17">
            <a:extLst>
              <a:ext uri="{FF2B5EF4-FFF2-40B4-BE49-F238E27FC236}">
                <a16:creationId xmlns:a16="http://schemas.microsoft.com/office/drawing/2014/main" id="{9186C4A3-7EC9-1BD8-3685-3CD38C16FF9E}"/>
              </a:ext>
            </a:extLst>
          </p:cNvPr>
          <p:cNvSpPr txBox="1"/>
          <p:nvPr/>
        </p:nvSpPr>
        <p:spPr>
          <a:xfrm rot="21393058">
            <a:off x="6621276" y="5811587"/>
            <a:ext cx="2624192" cy="646331"/>
          </a:xfrm>
          <a:prstGeom prst="rect">
            <a:avLst/>
          </a:prstGeom>
          <a:noFill/>
        </p:spPr>
        <p:txBody>
          <a:bodyPr wrap="square" rtlCol="0">
            <a:spAutoFit/>
          </a:bodyPr>
          <a:lstStyle/>
          <a:p>
            <a:pPr algn="r"/>
            <a:r>
              <a:rPr lang="en-SG" noProof="0" dirty="0"/>
              <a:t>“Tag-along” and “Drag-along” clauses</a:t>
            </a:r>
          </a:p>
        </p:txBody>
      </p:sp>
      <p:cxnSp>
        <p:nvCxnSpPr>
          <p:cNvPr id="20" name="Connector: Curved 19">
            <a:extLst>
              <a:ext uri="{FF2B5EF4-FFF2-40B4-BE49-F238E27FC236}">
                <a16:creationId xmlns:a16="http://schemas.microsoft.com/office/drawing/2014/main" id="{2B8F6A59-6D7E-7B4B-737F-E7312999BDF6}"/>
              </a:ext>
            </a:extLst>
          </p:cNvPr>
          <p:cNvCxnSpPr>
            <a:cxnSpLocks/>
            <a:stCxn id="18" idx="3"/>
          </p:cNvCxnSpPr>
          <p:nvPr/>
        </p:nvCxnSpPr>
        <p:spPr>
          <a:xfrm flipV="1">
            <a:off x="9243091" y="5588003"/>
            <a:ext cx="629040" cy="46781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8FBB8F15-9035-9FF9-9C25-29E56C2842C2}"/>
              </a:ext>
            </a:extLst>
          </p:cNvPr>
          <p:cNvGraphicFramePr>
            <a:graphicFrameLocks/>
          </p:cNvGraphicFramePr>
          <p:nvPr>
            <p:extLst>
              <p:ext uri="{D42A27DB-BD31-4B8C-83A1-F6EECF244321}">
                <p14:modId xmlns:p14="http://schemas.microsoft.com/office/powerpoint/2010/main" val="1942254595"/>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44A5460A-3928-06A3-FFC3-E140F1FFBB5A}"/>
              </a:ext>
            </a:extLst>
          </p:cNvPr>
          <p:cNvSpPr>
            <a:spLocks noGrp="1"/>
          </p:cNvSpPr>
          <p:nvPr>
            <p:ph type="title"/>
          </p:nvPr>
        </p:nvSpPr>
        <p:spPr/>
        <p:txBody>
          <a:bodyPr/>
          <a:lstStyle/>
          <a:p>
            <a:r>
              <a:rPr lang="en-SG" noProof="0" dirty="0"/>
              <a:t>The Exit Plan</a:t>
            </a:r>
          </a:p>
        </p:txBody>
      </p:sp>
      <p:sp>
        <p:nvSpPr>
          <p:cNvPr id="4" name="Slide Number Placeholder 3">
            <a:extLst>
              <a:ext uri="{FF2B5EF4-FFF2-40B4-BE49-F238E27FC236}">
                <a16:creationId xmlns:a16="http://schemas.microsoft.com/office/drawing/2014/main" id="{2376FD4E-EE3F-555D-7779-37CFC5A1AB5E}"/>
              </a:ext>
            </a:extLst>
          </p:cNvPr>
          <p:cNvSpPr>
            <a:spLocks noGrp="1"/>
          </p:cNvSpPr>
          <p:nvPr>
            <p:ph type="sldNum" sz="quarter" idx="12"/>
          </p:nvPr>
        </p:nvSpPr>
        <p:spPr/>
        <p:txBody>
          <a:bodyPr/>
          <a:lstStyle/>
          <a:p>
            <a:fld id="{CC057153-B650-4DEB-B370-79DDCFDCE934}" type="slidenum">
              <a:rPr lang="en-SG" noProof="0" smtClean="0"/>
              <a:t>21</a:t>
            </a:fld>
            <a:endParaRPr lang="en-SG" noProof="0" dirty="0"/>
          </a:p>
        </p:txBody>
      </p:sp>
    </p:spTree>
    <p:custDataLst>
      <p:tags r:id="rId1"/>
    </p:custDataLst>
    <p:extLst>
      <p:ext uri="{BB962C8B-B14F-4D97-AF65-F5344CB8AC3E}">
        <p14:creationId xmlns:p14="http://schemas.microsoft.com/office/powerpoint/2010/main" val="335039363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3A6CA-48E6-F77A-AB4C-2332E929112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C0EAB6-EF33-CCB7-9CA4-217B1B183678}"/>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FDD03720-26B5-6422-46AF-BB34F3EAF636}"/>
              </a:ext>
            </a:extLst>
          </p:cNvPr>
          <p:cNvGraphicFramePr>
            <a:graphicFrameLocks noGrp="1"/>
          </p:cNvGraphicFramePr>
          <p:nvPr>
            <p:extLst>
              <p:ext uri="{D42A27DB-BD31-4B8C-83A1-F6EECF244321}">
                <p14:modId xmlns:p14="http://schemas.microsoft.com/office/powerpoint/2010/main" val="2281770559"/>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C9B1434F-A5F3-58A3-11A8-D8E90C23093F}"/>
              </a:ext>
            </a:extLst>
          </p:cNvPr>
          <p:cNvGraphicFramePr>
            <a:graphicFrameLocks/>
          </p:cNvGraphicFramePr>
          <p:nvPr>
            <p:extLst>
              <p:ext uri="{D42A27DB-BD31-4B8C-83A1-F6EECF244321}">
                <p14:modId xmlns:p14="http://schemas.microsoft.com/office/powerpoint/2010/main" val="255425548"/>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4539B73-57F5-0E37-EF33-414F6AE86285}"/>
              </a:ext>
            </a:extLst>
          </p:cNvPr>
          <p:cNvSpPr>
            <a:spLocks noGrp="1"/>
          </p:cNvSpPr>
          <p:nvPr>
            <p:ph type="sldNum" sz="quarter" idx="12"/>
          </p:nvPr>
        </p:nvSpPr>
        <p:spPr/>
        <p:txBody>
          <a:bodyPr/>
          <a:lstStyle/>
          <a:p>
            <a:fld id="{CC057153-B650-4DEB-B370-79DDCFDCE934}" type="slidenum">
              <a:rPr lang="en-SG" noProof="0" smtClean="0"/>
              <a:t>22</a:t>
            </a:fld>
            <a:endParaRPr lang="en-SG" noProof="0" dirty="0"/>
          </a:p>
        </p:txBody>
      </p:sp>
    </p:spTree>
    <p:extLst>
      <p:ext uri="{BB962C8B-B14F-4D97-AF65-F5344CB8AC3E}">
        <p14:creationId xmlns:p14="http://schemas.microsoft.com/office/powerpoint/2010/main" val="76719750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7177D-B80D-0452-DFDA-D6D6426CE8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8E92CA-A7DB-4103-DAB7-FB830F33FCDD}"/>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92DE4151-85E5-CAC3-2E4B-E859AF888316}"/>
              </a:ext>
            </a:extLst>
          </p:cNvPr>
          <p:cNvGraphicFramePr>
            <a:graphicFrameLocks noGrp="1"/>
          </p:cNvGraphicFramePr>
          <p:nvPr>
            <p:extLst>
              <p:ext uri="{D42A27DB-BD31-4B8C-83A1-F6EECF244321}">
                <p14:modId xmlns:p14="http://schemas.microsoft.com/office/powerpoint/2010/main" val="3439284821"/>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FC9771CC-13AE-375C-7AF5-FDEE3AF21551}"/>
              </a:ext>
            </a:extLst>
          </p:cNvPr>
          <p:cNvGraphicFramePr>
            <a:graphicFrameLocks/>
          </p:cNvGraphicFramePr>
          <p:nvPr>
            <p:extLst>
              <p:ext uri="{D42A27DB-BD31-4B8C-83A1-F6EECF244321}">
                <p14:modId xmlns:p14="http://schemas.microsoft.com/office/powerpoint/2010/main" val="330621196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4002B3C-8C5D-C813-9911-8DB81195B122}"/>
              </a:ext>
            </a:extLst>
          </p:cNvPr>
          <p:cNvSpPr>
            <a:spLocks noGrp="1"/>
          </p:cNvSpPr>
          <p:nvPr>
            <p:ph type="sldNum" sz="quarter" idx="12"/>
          </p:nvPr>
        </p:nvSpPr>
        <p:spPr/>
        <p:txBody>
          <a:bodyPr/>
          <a:lstStyle/>
          <a:p>
            <a:fld id="{CC057153-B650-4DEB-B370-79DDCFDCE934}" type="slidenum">
              <a:rPr lang="en-SG" noProof="0" smtClean="0"/>
              <a:t>23</a:t>
            </a:fld>
            <a:endParaRPr lang="en-SG" noProof="0" dirty="0"/>
          </a:p>
        </p:txBody>
      </p:sp>
    </p:spTree>
    <p:extLst>
      <p:ext uri="{BB962C8B-B14F-4D97-AF65-F5344CB8AC3E}">
        <p14:creationId xmlns:p14="http://schemas.microsoft.com/office/powerpoint/2010/main" val="132530651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9C62-07CA-04C5-A419-988C361CC2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5C6D6F-7DD9-CB8B-DF6B-CB079C9E6E88}"/>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51BB7B75-0C33-D104-4B52-6B73FDC1453C}"/>
              </a:ext>
            </a:extLst>
          </p:cNvPr>
          <p:cNvGraphicFramePr>
            <a:graphicFrameLocks noGrp="1"/>
          </p:cNvGraphicFramePr>
          <p:nvPr>
            <p:extLst>
              <p:ext uri="{D42A27DB-BD31-4B8C-83A1-F6EECF244321}">
                <p14:modId xmlns:p14="http://schemas.microsoft.com/office/powerpoint/2010/main" val="2020068794"/>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9E10154A-E318-DE7F-3270-024CE56C8159}"/>
              </a:ext>
            </a:extLst>
          </p:cNvPr>
          <p:cNvGraphicFramePr>
            <a:graphicFrameLocks/>
          </p:cNvGraphicFramePr>
          <p:nvPr>
            <p:extLst>
              <p:ext uri="{D42A27DB-BD31-4B8C-83A1-F6EECF244321}">
                <p14:modId xmlns:p14="http://schemas.microsoft.com/office/powerpoint/2010/main" val="4136218455"/>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7F8FC88-A606-6E40-BB1E-786E71AED5A6}"/>
              </a:ext>
            </a:extLst>
          </p:cNvPr>
          <p:cNvSpPr>
            <a:spLocks noGrp="1"/>
          </p:cNvSpPr>
          <p:nvPr>
            <p:ph type="sldNum" sz="quarter" idx="12"/>
          </p:nvPr>
        </p:nvSpPr>
        <p:spPr/>
        <p:txBody>
          <a:bodyPr/>
          <a:lstStyle/>
          <a:p>
            <a:fld id="{CC057153-B650-4DEB-B370-79DDCFDCE934}" type="slidenum">
              <a:rPr lang="en-SG" noProof="0" smtClean="0"/>
              <a:t>24</a:t>
            </a:fld>
            <a:endParaRPr lang="en-SG" noProof="0" dirty="0"/>
          </a:p>
        </p:txBody>
      </p:sp>
    </p:spTree>
    <p:extLst>
      <p:ext uri="{BB962C8B-B14F-4D97-AF65-F5344CB8AC3E}">
        <p14:creationId xmlns:p14="http://schemas.microsoft.com/office/powerpoint/2010/main" val="45444535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87D33-5B2B-9B96-E02C-7579904DB93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EEF103-DE47-8317-4FD3-A71E1E055F02}"/>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A9C2A839-72A1-C6CA-0A46-E9755FA0F187}"/>
              </a:ext>
            </a:extLst>
          </p:cNvPr>
          <p:cNvGraphicFramePr>
            <a:graphicFrameLocks noGrp="1"/>
          </p:cNvGraphicFramePr>
          <p:nvPr>
            <p:extLst>
              <p:ext uri="{D42A27DB-BD31-4B8C-83A1-F6EECF244321}">
                <p14:modId xmlns:p14="http://schemas.microsoft.com/office/powerpoint/2010/main" val="231767627"/>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build sales channels and marketing?</a:t>
                      </a:r>
                    </a:p>
                    <a:p>
                      <a:pPr algn="r"/>
                      <a:endParaRPr lang="en-SG" sz="1600" noProof="0" dirty="0"/>
                    </a:p>
                    <a:p>
                      <a:pPr algn="r"/>
                      <a:r>
                        <a:rPr lang="en-SG" sz="1600" noProof="0" dirty="0"/>
                        <a:t>How to scale production, operations, and distribution?</a:t>
                      </a:r>
                    </a:p>
                    <a:p>
                      <a:pPr algn="r"/>
                      <a:endParaRPr lang="en-SG" sz="1600" noProof="0" dirty="0"/>
                    </a:p>
                    <a:p>
                      <a:pPr algn="r"/>
                      <a:r>
                        <a:rPr lang="en-SG" sz="1600" noProof="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EB559B44-1A16-D855-F54C-FCE3A8B09F01}"/>
              </a:ext>
            </a:extLst>
          </p:cNvPr>
          <p:cNvGraphicFramePr>
            <a:graphicFrameLocks/>
          </p:cNvGraphicFramePr>
          <p:nvPr>
            <p:extLst>
              <p:ext uri="{D42A27DB-BD31-4B8C-83A1-F6EECF244321}">
                <p14:modId xmlns:p14="http://schemas.microsoft.com/office/powerpoint/2010/main" val="4049255808"/>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24526B6-48CC-80C6-E998-9BEA7083518D}"/>
              </a:ext>
            </a:extLst>
          </p:cNvPr>
          <p:cNvSpPr>
            <a:spLocks noGrp="1"/>
          </p:cNvSpPr>
          <p:nvPr>
            <p:ph type="sldNum" sz="quarter" idx="12"/>
          </p:nvPr>
        </p:nvSpPr>
        <p:spPr/>
        <p:txBody>
          <a:bodyPr/>
          <a:lstStyle/>
          <a:p>
            <a:fld id="{CC057153-B650-4DEB-B370-79DDCFDCE934}" type="slidenum">
              <a:rPr lang="en-SG" noProof="0" smtClean="0"/>
              <a:t>25</a:t>
            </a:fld>
            <a:endParaRPr lang="en-SG" noProof="0" dirty="0"/>
          </a:p>
        </p:txBody>
      </p:sp>
    </p:spTree>
    <p:extLst>
      <p:ext uri="{BB962C8B-B14F-4D97-AF65-F5344CB8AC3E}">
        <p14:creationId xmlns:p14="http://schemas.microsoft.com/office/powerpoint/2010/main" val="218344437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15D-3506-2B0B-627A-12997F3A24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B986462-1C52-75E0-75A5-CABB68364C8C}"/>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353E4A04-5B9D-ED43-8330-5CDDCAC55D3E}"/>
              </a:ext>
            </a:extLst>
          </p:cNvPr>
          <p:cNvGraphicFramePr>
            <a:graphicFrameLocks noGrp="1"/>
          </p:cNvGraphicFramePr>
          <p:nvPr>
            <p:extLst>
              <p:ext uri="{D42A27DB-BD31-4B8C-83A1-F6EECF244321}">
                <p14:modId xmlns:p14="http://schemas.microsoft.com/office/powerpoint/2010/main" val="3932002055"/>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Market Segments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b="1"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build sales channels and marketing?</a:t>
                      </a:r>
                    </a:p>
                    <a:p>
                      <a:pPr algn="r"/>
                      <a:endParaRPr lang="en-SG" sz="1600" noProof="0" dirty="0"/>
                    </a:p>
                    <a:p>
                      <a:pPr algn="r"/>
                      <a:r>
                        <a:rPr lang="en-SG" sz="1600" noProof="0" dirty="0"/>
                        <a:t>How to scale production, operations, and distribution?</a:t>
                      </a:r>
                    </a:p>
                    <a:p>
                      <a:pPr algn="r"/>
                      <a:endParaRPr lang="en-SG" sz="1600" noProof="0" dirty="0"/>
                    </a:p>
                    <a:p>
                      <a:pPr algn="r"/>
                      <a:r>
                        <a:rPr lang="en-SG" sz="1600" noProof="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add new market segments?</a:t>
                      </a:r>
                    </a:p>
                    <a:p>
                      <a:pPr algn="r"/>
                      <a:r>
                        <a:rPr lang="en-SG" sz="1600" noProof="0" dirty="0"/>
                        <a:t>(The bowling alley model)</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D766379-20EA-49FA-A5FD-1F118EA1160F}"/>
              </a:ext>
            </a:extLst>
          </p:cNvPr>
          <p:cNvGraphicFramePr>
            <a:graphicFrameLocks/>
          </p:cNvGraphicFramePr>
          <p:nvPr>
            <p:extLst>
              <p:ext uri="{D42A27DB-BD31-4B8C-83A1-F6EECF244321}">
                <p14:modId xmlns:p14="http://schemas.microsoft.com/office/powerpoint/2010/main" val="1012477081"/>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9894ECB-038C-27E7-4453-B81996E7C65D}"/>
              </a:ext>
            </a:extLst>
          </p:cNvPr>
          <p:cNvSpPr>
            <a:spLocks noGrp="1"/>
          </p:cNvSpPr>
          <p:nvPr>
            <p:ph type="sldNum" sz="quarter" idx="12"/>
          </p:nvPr>
        </p:nvSpPr>
        <p:spPr/>
        <p:txBody>
          <a:bodyPr/>
          <a:lstStyle/>
          <a:p>
            <a:fld id="{CC057153-B650-4DEB-B370-79DDCFDCE934}" type="slidenum">
              <a:rPr lang="en-SG" noProof="0" smtClean="0"/>
              <a:t>26</a:t>
            </a:fld>
            <a:endParaRPr lang="en-SG" noProof="0" dirty="0"/>
          </a:p>
        </p:txBody>
      </p:sp>
    </p:spTree>
    <p:extLst>
      <p:ext uri="{BB962C8B-B14F-4D97-AF65-F5344CB8AC3E}">
        <p14:creationId xmlns:p14="http://schemas.microsoft.com/office/powerpoint/2010/main" val="14132593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5C92-B0D1-3392-EC29-638A4853A2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3122A50-C4FF-DF30-FCC6-95DBF6A89155}"/>
              </a:ext>
            </a:extLst>
          </p:cNvPr>
          <p:cNvSpPr>
            <a:spLocks noGrp="1"/>
          </p:cNvSpPr>
          <p:nvPr>
            <p:ph type="title"/>
          </p:nvPr>
        </p:nvSpPr>
        <p:spPr/>
        <p:txBody>
          <a:bodyPr/>
          <a:lstStyle/>
          <a:p>
            <a:r>
              <a:rPr lang="en-SG" noProof="0" dirty="0"/>
              <a:t>The Great Filters</a:t>
            </a:r>
          </a:p>
        </p:txBody>
      </p:sp>
      <p:graphicFrame>
        <p:nvGraphicFramePr>
          <p:cNvPr id="20" name="Table 19">
            <a:extLst>
              <a:ext uri="{FF2B5EF4-FFF2-40B4-BE49-F238E27FC236}">
                <a16:creationId xmlns:a16="http://schemas.microsoft.com/office/drawing/2014/main" id="{12DBF115-7E22-71BA-BA81-25772EBFC129}"/>
              </a:ext>
            </a:extLst>
          </p:cNvPr>
          <p:cNvGraphicFramePr>
            <a:graphicFrameLocks noGrp="1"/>
          </p:cNvGraphicFramePr>
          <p:nvPr>
            <p:extLst>
              <p:ext uri="{D42A27DB-BD31-4B8C-83A1-F6EECF244321}">
                <p14:modId xmlns:p14="http://schemas.microsoft.com/office/powerpoint/2010/main" val="1520159634"/>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SG" noProof="0"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SG"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SG" b="1" noProof="0"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Market Segments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b="1" noProof="0" dirty="0"/>
                        <a:t>Defending Position</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1600" noProof="0" dirty="0"/>
                    </a:p>
                    <a:p>
                      <a:pPr marL="0" marR="0" lvl="0" indent="0" algn="r" defTabSz="914400" rtl="0" eaLnBrk="1" fontAlgn="auto" latinLnBrk="0" hangingPunct="1">
                        <a:lnSpc>
                          <a:spcPct val="100000"/>
                        </a:lnSpc>
                        <a:spcBef>
                          <a:spcPts val="0"/>
                        </a:spcBef>
                        <a:spcAft>
                          <a:spcPts val="0"/>
                        </a:spcAft>
                        <a:buClrTx/>
                        <a:buSzTx/>
                        <a:buFontTx/>
                        <a:buNone/>
                        <a:tabLst/>
                        <a:defRPr/>
                      </a:pPr>
                      <a:r>
                        <a:rPr lang="en-SG" sz="1600" noProof="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Will someone actually pay?</a:t>
                      </a:r>
                    </a:p>
                    <a:p>
                      <a:pPr algn="r"/>
                      <a:endParaRPr lang="en-SG" sz="1600" noProof="0" dirty="0"/>
                    </a:p>
                    <a:p>
                      <a:pPr algn="r"/>
                      <a:r>
                        <a:rPr lang="en-SG" sz="1600" noProof="0" dirty="0"/>
                        <a:t>Can someone pay for it?</a:t>
                      </a:r>
                    </a:p>
                    <a:p>
                      <a:pPr algn="r"/>
                      <a:r>
                        <a:rPr lang="en-SG" sz="1600" noProof="0" dirty="0"/>
                        <a:t>(The M.A.N.)</a:t>
                      </a:r>
                    </a:p>
                    <a:p>
                      <a:pPr algn="r"/>
                      <a:endParaRPr lang="en-SG" sz="1600" noProof="0" dirty="0"/>
                    </a:p>
                    <a:p>
                      <a:pPr algn="r"/>
                      <a:r>
                        <a:rPr lang="en-SG" sz="1600" noProof="0" dirty="0"/>
                        <a:t>Other than the product, what do you need?</a:t>
                      </a:r>
                    </a:p>
                    <a:p>
                      <a:pPr algn="r"/>
                      <a:endParaRPr lang="en-SG" sz="1600" noProof="0" dirty="0"/>
                    </a:p>
                    <a:p>
                      <a:pPr algn="r"/>
                      <a:r>
                        <a:rPr lang="en-SG" sz="1600" noProof="0" dirty="0"/>
                        <a:t>Will your team fall apart?</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Do enough people have the same problem to pay for it?</a:t>
                      </a:r>
                    </a:p>
                    <a:p>
                      <a:pPr algn="r"/>
                      <a:endParaRPr lang="en-SG" sz="1600" noProof="0" dirty="0"/>
                    </a:p>
                    <a:p>
                      <a:pPr algn="r"/>
                      <a:r>
                        <a:rPr lang="en-SG" sz="1600" noProof="0" dirty="0"/>
                        <a:t>Are you able to consistently sell?</a:t>
                      </a:r>
                    </a:p>
                    <a:p>
                      <a:pPr algn="r"/>
                      <a:endParaRPr lang="en-SG" sz="1600" noProof="0" dirty="0"/>
                    </a:p>
                    <a:p>
                      <a:pPr algn="r"/>
                      <a:r>
                        <a:rPr lang="en-SG" sz="1600" noProof="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build sales channels and marketing?</a:t>
                      </a:r>
                    </a:p>
                    <a:p>
                      <a:pPr algn="r"/>
                      <a:endParaRPr lang="en-SG" sz="1600" noProof="0" dirty="0"/>
                    </a:p>
                    <a:p>
                      <a:pPr algn="r"/>
                      <a:r>
                        <a:rPr lang="en-SG" sz="1600" noProof="0" dirty="0"/>
                        <a:t>How to scale production, operations, and distribution?</a:t>
                      </a:r>
                    </a:p>
                    <a:p>
                      <a:pPr algn="r"/>
                      <a:endParaRPr lang="en-SG" sz="1600" noProof="0" dirty="0"/>
                    </a:p>
                    <a:p>
                      <a:pPr algn="r"/>
                      <a:r>
                        <a:rPr lang="en-SG" sz="1600" noProof="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add new market segments?</a:t>
                      </a:r>
                    </a:p>
                    <a:p>
                      <a:pPr algn="r"/>
                      <a:r>
                        <a:rPr lang="en-SG" sz="1600" noProof="0" dirty="0"/>
                        <a:t>(The bowling alley model)</a:t>
                      </a:r>
                    </a:p>
                    <a:p>
                      <a:pPr algn="r"/>
                      <a:endParaRPr lang="en-SG" sz="1600" noProof="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SG" sz="1600" noProof="0" dirty="0"/>
                        <a:t>How to grow at CAGR?</a:t>
                      </a:r>
                    </a:p>
                    <a:p>
                      <a:pPr algn="r"/>
                      <a:endParaRPr lang="en-SG" sz="1600" noProof="0" dirty="0"/>
                    </a:p>
                    <a:p>
                      <a:pPr algn="r"/>
                      <a:r>
                        <a:rPr lang="en-SG" sz="1600" noProof="0" dirty="0"/>
                        <a:t>How to avoid complacency?</a:t>
                      </a:r>
                    </a:p>
                    <a:p>
                      <a:pPr algn="r"/>
                      <a:endParaRPr lang="en-SG" sz="1600" noProof="0" dirty="0"/>
                    </a:p>
                    <a:p>
                      <a:pPr algn="r"/>
                      <a:r>
                        <a:rPr lang="en-SG" sz="1600" noProof="0" dirty="0"/>
                        <a:t>How to defend against large players?</a:t>
                      </a:r>
                    </a:p>
                    <a:p>
                      <a:pPr algn="r"/>
                      <a:endParaRPr lang="en-SG" sz="1600" noProof="0" dirty="0"/>
                    </a:p>
                    <a:p>
                      <a:pPr algn="r"/>
                      <a:r>
                        <a:rPr lang="en-SG" sz="1600" noProof="0" dirty="0"/>
                        <a:t>How not to be disrupted?</a:t>
                      </a:r>
                    </a:p>
                    <a:p>
                      <a:pPr algn="r"/>
                      <a:endParaRPr lang="en-SG" sz="1600" noProof="0" dirty="0"/>
                    </a:p>
                    <a:p>
                      <a:pPr algn="r"/>
                      <a:r>
                        <a:rPr lang="en-SG" sz="1600" noProof="0" dirty="0"/>
                        <a:t>How to create shareholder value?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F8150EA6-07AA-E5D2-2D9B-2304CBE290D4}"/>
              </a:ext>
            </a:extLst>
          </p:cNvPr>
          <p:cNvGraphicFramePr>
            <a:graphicFrameLocks/>
          </p:cNvGraphicFramePr>
          <p:nvPr>
            <p:extLst>
              <p:ext uri="{D42A27DB-BD31-4B8C-83A1-F6EECF244321}">
                <p14:modId xmlns:p14="http://schemas.microsoft.com/office/powerpoint/2010/main" val="1262179429"/>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AC27CA6-726E-A830-C305-FB0C87B57B1D}"/>
              </a:ext>
            </a:extLst>
          </p:cNvPr>
          <p:cNvSpPr>
            <a:spLocks noGrp="1"/>
          </p:cNvSpPr>
          <p:nvPr>
            <p:ph type="sldNum" sz="quarter" idx="12"/>
          </p:nvPr>
        </p:nvSpPr>
        <p:spPr/>
        <p:txBody>
          <a:bodyPr/>
          <a:lstStyle/>
          <a:p>
            <a:fld id="{CC057153-B650-4DEB-B370-79DDCFDCE934}" type="slidenum">
              <a:rPr lang="en-SG" noProof="0" smtClean="0"/>
              <a:t>27</a:t>
            </a:fld>
            <a:endParaRPr lang="en-SG" noProof="0" dirty="0"/>
          </a:p>
        </p:txBody>
      </p:sp>
    </p:spTree>
    <p:extLst>
      <p:ext uri="{BB962C8B-B14F-4D97-AF65-F5344CB8AC3E}">
        <p14:creationId xmlns:p14="http://schemas.microsoft.com/office/powerpoint/2010/main" val="297190617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208CDDC-E681-FBE7-790C-5A18EE4DD0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D71F9A-79D6-0AAE-81E7-F8495E7CC2A6}"/>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Revenue Generating</a:t>
            </a:r>
          </a:p>
        </p:txBody>
      </p:sp>
      <p:sp>
        <p:nvSpPr>
          <p:cNvPr id="7" name="Title 6">
            <a:extLst>
              <a:ext uri="{FF2B5EF4-FFF2-40B4-BE49-F238E27FC236}">
                <a16:creationId xmlns:a16="http://schemas.microsoft.com/office/drawing/2014/main" id="{19E4F4CD-B50E-FB82-DE52-3EC53B979297}"/>
              </a:ext>
            </a:extLst>
          </p:cNvPr>
          <p:cNvSpPr>
            <a:spLocks noGrp="1"/>
          </p:cNvSpPr>
          <p:nvPr>
            <p:ph type="title"/>
          </p:nvPr>
        </p:nvSpPr>
        <p:spPr/>
        <p:txBody>
          <a:bodyPr/>
          <a:lstStyle/>
          <a:p>
            <a:r>
              <a:rPr lang="en-SG" noProof="0" dirty="0"/>
              <a:t>Fundraising</a:t>
            </a:r>
          </a:p>
        </p:txBody>
      </p:sp>
      <p:sp>
        <p:nvSpPr>
          <p:cNvPr id="3" name="Content Placeholder 2">
            <a:extLst>
              <a:ext uri="{FF2B5EF4-FFF2-40B4-BE49-F238E27FC236}">
                <a16:creationId xmlns:a16="http://schemas.microsoft.com/office/drawing/2014/main" id="{A7DAD5FE-B3F5-CA6D-E0D0-83413E70B50D}"/>
              </a:ext>
            </a:extLst>
          </p:cNvPr>
          <p:cNvSpPr>
            <a:spLocks noGrp="1"/>
          </p:cNvSpPr>
          <p:nvPr>
            <p:ph idx="1"/>
          </p:nvPr>
        </p:nvSpPr>
        <p:spPr>
          <a:xfrm>
            <a:off x="5351345" y="3795972"/>
            <a:ext cx="5248508" cy="2421947"/>
          </a:xfrm>
        </p:spPr>
        <p:txBody>
          <a:bodyPr>
            <a:normAutofit/>
          </a:bodyPr>
          <a:lstStyle/>
          <a:p>
            <a:pPr marL="0" indent="0" algn="ctr">
              <a:buNone/>
            </a:pPr>
            <a:r>
              <a:rPr lang="en-SG" noProof="0" dirty="0"/>
              <a:t>Growth-stage companies tend to raise funds for growth instead of using revenue.</a:t>
            </a:r>
          </a:p>
          <a:p>
            <a:pPr marL="0" indent="0" algn="ctr">
              <a:buNone/>
            </a:pPr>
            <a:r>
              <a:rPr lang="en-SG" i="1" noProof="0" dirty="0"/>
              <a:t>Why?</a:t>
            </a:r>
            <a:endParaRPr lang="en-SG" noProof="0" dirty="0"/>
          </a:p>
        </p:txBody>
      </p:sp>
      <p:sp>
        <p:nvSpPr>
          <p:cNvPr id="8" name="Right Brace 7">
            <a:extLst>
              <a:ext uri="{FF2B5EF4-FFF2-40B4-BE49-F238E27FC236}">
                <a16:creationId xmlns:a16="http://schemas.microsoft.com/office/drawing/2014/main" id="{39B055C6-4F90-B1E1-3D5E-A1E0D9EC01D5}"/>
              </a:ext>
            </a:extLst>
          </p:cNvPr>
          <p:cNvSpPr/>
          <p:nvPr/>
        </p:nvSpPr>
        <p:spPr>
          <a:xfrm rot="5400000">
            <a:off x="7734299" y="1764983"/>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9" name="Right Brace 8">
            <a:extLst>
              <a:ext uri="{FF2B5EF4-FFF2-40B4-BE49-F238E27FC236}">
                <a16:creationId xmlns:a16="http://schemas.microsoft.com/office/drawing/2014/main" id="{4CBC5B80-F8A3-7C58-8594-609274F205F1}"/>
              </a:ext>
            </a:extLst>
          </p:cNvPr>
          <p:cNvSpPr/>
          <p:nvPr/>
        </p:nvSpPr>
        <p:spPr>
          <a:xfrm rot="5400000">
            <a:off x="2825221" y="1764983"/>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0" name="Content Placeholder 2">
            <a:extLst>
              <a:ext uri="{FF2B5EF4-FFF2-40B4-BE49-F238E27FC236}">
                <a16:creationId xmlns:a16="http://schemas.microsoft.com/office/drawing/2014/main" id="{250ADAB8-9AB8-94DC-0CD0-1B6A3A7DD053}"/>
              </a:ext>
            </a:extLst>
          </p:cNvPr>
          <p:cNvSpPr txBox="1">
            <a:spLocks/>
          </p:cNvSpPr>
          <p:nvPr/>
        </p:nvSpPr>
        <p:spPr>
          <a:xfrm>
            <a:off x="1279525" y="3736072"/>
            <a:ext cx="3421063" cy="274029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SG" noProof="0" dirty="0"/>
              <a:t>The funding gap is an </a:t>
            </a:r>
            <a:r>
              <a:rPr lang="en-SG" b="1" noProof="0" dirty="0"/>
              <a:t>existential</a:t>
            </a:r>
            <a:r>
              <a:rPr lang="en-SG" noProof="0" dirty="0"/>
              <a:t> threat for all startups.</a:t>
            </a:r>
          </a:p>
          <a:p>
            <a:pPr marL="0" indent="0" algn="ctr">
              <a:buFont typeface="Arial" panose="020B0604020202020204" pitchFamily="34" charset="0"/>
              <a:buNone/>
            </a:pPr>
            <a:r>
              <a:rPr lang="en-SG" noProof="0" dirty="0"/>
              <a:t>Manage your </a:t>
            </a:r>
            <a:r>
              <a:rPr lang="en-SG" i="1" noProof="0" dirty="0"/>
              <a:t>runway</a:t>
            </a:r>
            <a:r>
              <a:rPr lang="en-SG" noProof="0" dirty="0"/>
              <a:t>, control your </a:t>
            </a:r>
            <a:r>
              <a:rPr lang="en-SG" i="1" noProof="0" dirty="0"/>
              <a:t>burn rate</a:t>
            </a:r>
            <a:r>
              <a:rPr lang="en-SG" noProof="0" dirty="0"/>
              <a:t>.</a:t>
            </a:r>
          </a:p>
        </p:txBody>
      </p:sp>
      <p:sp>
        <p:nvSpPr>
          <p:cNvPr id="12" name="Right Brace 11">
            <a:extLst>
              <a:ext uri="{FF2B5EF4-FFF2-40B4-BE49-F238E27FC236}">
                <a16:creationId xmlns:a16="http://schemas.microsoft.com/office/drawing/2014/main" id="{146008B1-8D69-2EB4-E224-DBF2FFC00FD0}"/>
              </a:ext>
            </a:extLst>
          </p:cNvPr>
          <p:cNvSpPr/>
          <p:nvPr/>
        </p:nvSpPr>
        <p:spPr>
          <a:xfrm rot="16200000">
            <a:off x="10517402" y="-57425"/>
            <a:ext cx="233461" cy="15917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3" name="Content Placeholder 2">
            <a:extLst>
              <a:ext uri="{FF2B5EF4-FFF2-40B4-BE49-F238E27FC236}">
                <a16:creationId xmlns:a16="http://schemas.microsoft.com/office/drawing/2014/main" id="{3A5240C1-E1A5-E9A4-A5F9-6D9D7326501E}"/>
              </a:ext>
            </a:extLst>
          </p:cNvPr>
          <p:cNvSpPr txBox="1">
            <a:spLocks/>
          </p:cNvSpPr>
          <p:nvPr/>
        </p:nvSpPr>
        <p:spPr>
          <a:xfrm>
            <a:off x="9516534" y="186305"/>
            <a:ext cx="2271977" cy="40083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SG" i="1" noProof="0" dirty="0"/>
              <a:t>Why?</a:t>
            </a:r>
            <a:endParaRPr lang="en-SG" noProof="0" dirty="0"/>
          </a:p>
        </p:txBody>
      </p:sp>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95714D0-4331-5063-9FA6-D861BB0C2CA7}"/>
              </a:ext>
            </a:extLst>
          </p:cNvPr>
          <p:cNvGraphicFramePr>
            <a:graphicFrameLocks/>
          </p:cNvGraphicFramePr>
          <p:nvPr>
            <p:extLst>
              <p:ext uri="{D42A27DB-BD31-4B8C-83A1-F6EECF244321}">
                <p14:modId xmlns:p14="http://schemas.microsoft.com/office/powerpoint/2010/main" val="4265266914"/>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8CC4685-E9BC-1D2A-EF17-4A5760CC878E}"/>
              </a:ext>
            </a:extLst>
          </p:cNvPr>
          <p:cNvSpPr>
            <a:spLocks noGrp="1"/>
          </p:cNvSpPr>
          <p:nvPr>
            <p:ph type="sldNum" sz="quarter" idx="12"/>
          </p:nvPr>
        </p:nvSpPr>
        <p:spPr/>
        <p:txBody>
          <a:bodyPr/>
          <a:lstStyle/>
          <a:p>
            <a:fld id="{CC057153-B650-4DEB-B370-79DDCFDCE934}" type="slidenum">
              <a:rPr lang="en-SG" noProof="0" smtClean="0"/>
              <a:t>28</a:t>
            </a:fld>
            <a:endParaRPr lang="en-SG" noProof="0" dirty="0"/>
          </a:p>
        </p:txBody>
      </p:sp>
    </p:spTree>
    <p:extLst>
      <p:ext uri="{BB962C8B-B14F-4D97-AF65-F5344CB8AC3E}">
        <p14:creationId xmlns:p14="http://schemas.microsoft.com/office/powerpoint/2010/main" val="370196535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2843F0A-CADE-E718-C1B4-E2A71F0D464D}"/>
            </a:ext>
          </a:extLst>
        </p:cNvPr>
        <p:cNvGrpSpPr/>
        <p:nvPr/>
      </p:nvGrpSpPr>
      <p:grpSpPr>
        <a:xfrm>
          <a:off x="0" y="0"/>
          <a:ext cx="0" cy="0"/>
          <a:chOff x="0" y="0"/>
          <a:chExt cx="0" cy="0"/>
        </a:xfrm>
      </p:grpSpPr>
      <p:graphicFrame>
        <p:nvGraphicFramePr>
          <p:cNvPr id="1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29A5F9C-9094-9865-3F1E-337426DCDD9D}"/>
              </a:ext>
            </a:extLst>
          </p:cNvPr>
          <p:cNvGraphicFramePr>
            <a:graphicFrameLocks/>
          </p:cNvGraphicFramePr>
          <p:nvPr>
            <p:extLst>
              <p:ext uri="{D42A27DB-BD31-4B8C-83A1-F6EECF244321}">
                <p14:modId xmlns:p14="http://schemas.microsoft.com/office/powerpoint/2010/main" val="927488327"/>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4150D62-37F9-FB42-9EB0-80EA8CA7A627}"/>
              </a:ext>
            </a:extLst>
          </p:cNvPr>
          <p:cNvSpPr>
            <a:spLocks noGrp="1"/>
          </p:cNvSpPr>
          <p:nvPr>
            <p:ph type="title"/>
          </p:nvPr>
        </p:nvSpPr>
        <p:spPr/>
        <p:txBody>
          <a:bodyPr/>
          <a:lstStyle/>
          <a:p>
            <a:r>
              <a:rPr lang="en-SG" noProof="0" dirty="0"/>
              <a:t>Employees vs Founders</a:t>
            </a:r>
          </a:p>
        </p:txBody>
      </p:sp>
      <p:sp>
        <p:nvSpPr>
          <p:cNvPr id="3" name="Left Brace 2">
            <a:extLst>
              <a:ext uri="{FF2B5EF4-FFF2-40B4-BE49-F238E27FC236}">
                <a16:creationId xmlns:a16="http://schemas.microsoft.com/office/drawing/2014/main" id="{586B63F3-F4D2-035A-7CDD-C43EE816B615}"/>
              </a:ext>
            </a:extLst>
          </p:cNvPr>
          <p:cNvSpPr/>
          <p:nvPr/>
        </p:nvSpPr>
        <p:spPr>
          <a:xfrm rot="16200000">
            <a:off x="9571058" y="670495"/>
            <a:ext cx="330200" cy="3263406"/>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4" name="TextBox 3">
            <a:extLst>
              <a:ext uri="{FF2B5EF4-FFF2-40B4-BE49-F238E27FC236}">
                <a16:creationId xmlns:a16="http://schemas.microsoft.com/office/drawing/2014/main" id="{BF0A28FC-0281-25A0-92CB-F530260968F3}"/>
              </a:ext>
            </a:extLst>
          </p:cNvPr>
          <p:cNvSpPr txBox="1"/>
          <p:nvPr/>
        </p:nvSpPr>
        <p:spPr>
          <a:xfrm>
            <a:off x="8104455" y="2366531"/>
            <a:ext cx="3263404" cy="369332"/>
          </a:xfrm>
          <a:prstGeom prst="rect">
            <a:avLst/>
          </a:prstGeom>
          <a:noFill/>
        </p:spPr>
        <p:txBody>
          <a:bodyPr wrap="square" rtlCol="0">
            <a:spAutoFit/>
          </a:bodyPr>
          <a:lstStyle/>
          <a:p>
            <a:pPr algn="ctr"/>
            <a:r>
              <a:rPr lang="en-SG" noProof="0" dirty="0"/>
              <a:t>As an employee.</a:t>
            </a:r>
          </a:p>
        </p:txBody>
      </p:sp>
      <p:sp>
        <p:nvSpPr>
          <p:cNvPr id="8" name="Left Brace 7">
            <a:extLst>
              <a:ext uri="{FF2B5EF4-FFF2-40B4-BE49-F238E27FC236}">
                <a16:creationId xmlns:a16="http://schemas.microsoft.com/office/drawing/2014/main" id="{C085AC65-FB01-12FD-3A57-640CFD60CD8E}"/>
              </a:ext>
            </a:extLst>
          </p:cNvPr>
          <p:cNvSpPr/>
          <p:nvPr/>
        </p:nvSpPr>
        <p:spPr>
          <a:xfrm rot="16200000">
            <a:off x="5290766" y="-1302089"/>
            <a:ext cx="330200" cy="835266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9" name="TextBox 8">
            <a:extLst>
              <a:ext uri="{FF2B5EF4-FFF2-40B4-BE49-F238E27FC236}">
                <a16:creationId xmlns:a16="http://schemas.microsoft.com/office/drawing/2014/main" id="{48A85065-0205-CE45-FF50-8ECAB998CA53}"/>
              </a:ext>
            </a:extLst>
          </p:cNvPr>
          <p:cNvSpPr txBox="1"/>
          <p:nvPr/>
        </p:nvSpPr>
        <p:spPr>
          <a:xfrm>
            <a:off x="1835460" y="2932183"/>
            <a:ext cx="7240812" cy="369332"/>
          </a:xfrm>
          <a:prstGeom prst="rect">
            <a:avLst/>
          </a:prstGeom>
          <a:noFill/>
        </p:spPr>
        <p:txBody>
          <a:bodyPr wrap="square" rtlCol="0">
            <a:spAutoFit/>
          </a:bodyPr>
          <a:lstStyle/>
          <a:p>
            <a:pPr algn="ctr"/>
            <a:r>
              <a:rPr lang="en-SG" noProof="0" dirty="0"/>
              <a:t>As a founder.</a:t>
            </a:r>
          </a:p>
        </p:txBody>
      </p:sp>
      <p:graphicFrame>
        <p:nvGraphicFramePr>
          <p:cNvPr id="6" name="Content Placeholder 5">
            <a:extLst>
              <a:ext uri="{FF2B5EF4-FFF2-40B4-BE49-F238E27FC236}">
                <a16:creationId xmlns:a16="http://schemas.microsoft.com/office/drawing/2014/main" id="{08EAD41F-853D-A045-0B3E-A0E29EAF14FB}"/>
              </a:ext>
            </a:extLst>
          </p:cNvPr>
          <p:cNvGraphicFramePr>
            <a:graphicFrameLocks noGrp="1"/>
          </p:cNvGraphicFramePr>
          <p:nvPr>
            <p:ph idx="1"/>
            <p:extLst>
              <p:ext uri="{D42A27DB-BD31-4B8C-83A1-F6EECF244321}">
                <p14:modId xmlns:p14="http://schemas.microsoft.com/office/powerpoint/2010/main" val="1535818040"/>
              </p:ext>
            </p:extLst>
          </p:nvPr>
        </p:nvGraphicFramePr>
        <p:xfrm>
          <a:off x="1279296" y="3556486"/>
          <a:ext cx="10088563" cy="3157200"/>
        </p:xfrm>
        <a:graphic>
          <a:graphicData uri="http://schemas.openxmlformats.org/drawingml/2006/table">
            <a:tbl>
              <a:tblPr firstRow="1" bandRow="1">
                <a:tableStyleId>{3B4B98B0-60AC-42C2-AFA5-B58CD77FA1E5}</a:tableStyleId>
              </a:tblPr>
              <a:tblGrid>
                <a:gridCol w="4273260">
                  <a:extLst>
                    <a:ext uri="{9D8B030D-6E8A-4147-A177-3AD203B41FA5}">
                      <a16:colId xmlns:a16="http://schemas.microsoft.com/office/drawing/2014/main" val="2646049759"/>
                    </a:ext>
                  </a:extLst>
                </a:gridCol>
                <a:gridCol w="5815303">
                  <a:extLst>
                    <a:ext uri="{9D8B030D-6E8A-4147-A177-3AD203B41FA5}">
                      <a16:colId xmlns:a16="http://schemas.microsoft.com/office/drawing/2014/main" val="3889220927"/>
                    </a:ext>
                  </a:extLst>
                </a:gridCol>
              </a:tblGrid>
              <a:tr h="447152">
                <a:tc>
                  <a:txBody>
                    <a:bodyPr/>
                    <a:lstStyle/>
                    <a:p>
                      <a:r>
                        <a:rPr lang="en-SG" sz="2400" b="1" noProof="0" dirty="0"/>
                        <a:t>Employees</a:t>
                      </a:r>
                    </a:p>
                  </a:txBody>
                  <a:tcPr>
                    <a:lnT w="12700" cap="flat" cmpd="sng" algn="ctr">
                      <a:solidFill>
                        <a:schemeClr val="tx1"/>
                      </a:solidFill>
                      <a:prstDash val="solid"/>
                      <a:round/>
                      <a:headEnd type="none" w="med" len="med"/>
                      <a:tailEnd type="none" w="med" len="med"/>
                    </a:lnT>
                  </a:tcPr>
                </a:tc>
                <a:tc>
                  <a:txBody>
                    <a:bodyPr/>
                    <a:lstStyle/>
                    <a:p>
                      <a:r>
                        <a:rPr lang="en-SG" sz="2400" b="1" noProof="0" dirty="0"/>
                        <a:t>Founders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64255499"/>
                  </a:ext>
                </a:extLst>
              </a:tr>
              <a:tr h="450000">
                <a:tc>
                  <a:txBody>
                    <a:bodyPr/>
                    <a:lstStyle/>
                    <a:p>
                      <a:r>
                        <a:rPr lang="en-SG" noProof="0" dirty="0"/>
                        <a:t>Fulfil a specific role.</a:t>
                      </a:r>
                    </a:p>
                  </a:txBody>
                  <a:tcPr/>
                </a:tc>
                <a:tc>
                  <a:txBody>
                    <a:bodyPr/>
                    <a:lstStyle/>
                    <a:p>
                      <a:r>
                        <a:rPr lang="en-SG" noProof="0" dirty="0"/>
                        <a:t>Fulfil all roles at the same time</a:t>
                      </a:r>
                    </a:p>
                  </a:txBody>
                  <a:tcPr/>
                </a:tc>
                <a:extLst>
                  <a:ext uri="{0D108BD9-81ED-4DB2-BD59-A6C34878D82A}">
                    <a16:rowId xmlns:a16="http://schemas.microsoft.com/office/drawing/2014/main" val="1111635759"/>
                  </a:ext>
                </a:extLst>
              </a:tr>
              <a:tr h="450000">
                <a:tc>
                  <a:txBody>
                    <a:bodyPr/>
                    <a:lstStyle/>
                    <a:p>
                      <a:r>
                        <a:rPr lang="en-SG" noProof="0" dirty="0"/>
                        <a:t>Responsible to manager.</a:t>
                      </a:r>
                    </a:p>
                  </a:txBody>
                  <a:tcPr/>
                </a:tc>
                <a:tc>
                  <a:txBody>
                    <a:bodyPr/>
                    <a:lstStyle/>
                    <a:p>
                      <a:r>
                        <a:rPr lang="en-SG" noProof="0" dirty="0"/>
                        <a:t>Responsible to self, and maybe shareholders</a:t>
                      </a:r>
                    </a:p>
                  </a:txBody>
                  <a:tcPr/>
                </a:tc>
                <a:extLst>
                  <a:ext uri="{0D108BD9-81ED-4DB2-BD59-A6C34878D82A}">
                    <a16:rowId xmlns:a16="http://schemas.microsoft.com/office/drawing/2014/main" val="2434587139"/>
                  </a:ext>
                </a:extLst>
              </a:tr>
              <a:tr h="450000">
                <a:tc>
                  <a:txBody>
                    <a:bodyPr/>
                    <a:lstStyle/>
                    <a:p>
                      <a:r>
                        <a:rPr lang="en-SG" noProof="0" dirty="0"/>
                        <a:t>Constrained by company’s structure.</a:t>
                      </a:r>
                    </a:p>
                  </a:txBody>
                  <a:tcPr/>
                </a:tc>
                <a:tc>
                  <a:txBody>
                    <a:bodyPr/>
                    <a:lstStyle/>
                    <a:p>
                      <a:r>
                        <a:rPr lang="en-SG" noProof="0" dirty="0"/>
                        <a:t>Constrained by extrinsic factors, provides structure.</a:t>
                      </a:r>
                    </a:p>
                  </a:txBody>
                  <a:tcPr/>
                </a:tc>
                <a:extLst>
                  <a:ext uri="{0D108BD9-81ED-4DB2-BD59-A6C34878D82A}">
                    <a16:rowId xmlns:a16="http://schemas.microsoft.com/office/drawing/2014/main" val="2227793030"/>
                  </a:ext>
                </a:extLst>
              </a:tr>
              <a:tr h="450000">
                <a:tc>
                  <a:txBody>
                    <a:bodyPr/>
                    <a:lstStyle/>
                    <a:p>
                      <a:r>
                        <a:rPr lang="en-SG" noProof="0" dirty="0"/>
                        <a:t>Predictable income with low risk.</a:t>
                      </a:r>
                    </a:p>
                  </a:txBody>
                  <a:tcPr/>
                </a:tc>
                <a:tc>
                  <a:txBody>
                    <a:bodyPr/>
                    <a:lstStyle/>
                    <a:p>
                      <a:r>
                        <a:rPr lang="en-SG" noProof="0" dirty="0"/>
                        <a:t>High financial risk for a long time.</a:t>
                      </a:r>
                    </a:p>
                  </a:txBody>
                  <a:tcPr/>
                </a:tc>
                <a:extLst>
                  <a:ext uri="{0D108BD9-81ED-4DB2-BD59-A6C34878D82A}">
                    <a16:rowId xmlns:a16="http://schemas.microsoft.com/office/drawing/2014/main" val="4148751723"/>
                  </a:ext>
                </a:extLst>
              </a:tr>
              <a:tr h="450000">
                <a:tc>
                  <a:txBody>
                    <a:bodyPr/>
                    <a:lstStyle/>
                    <a:p>
                      <a:r>
                        <a:rPr lang="en-SG" noProof="0" dirty="0"/>
                        <a:t>Predictable career ladder.</a:t>
                      </a:r>
                    </a:p>
                  </a:txBody>
                  <a:tcPr/>
                </a:tc>
                <a:tc>
                  <a:txBody>
                    <a:bodyPr/>
                    <a:lstStyle/>
                    <a:p>
                      <a:r>
                        <a:rPr lang="en-SG" noProof="0" dirty="0"/>
                        <a:t>No ladder – just your own rope.</a:t>
                      </a:r>
                    </a:p>
                  </a:txBody>
                  <a:tcPr/>
                </a:tc>
                <a:extLst>
                  <a:ext uri="{0D108BD9-81ED-4DB2-BD59-A6C34878D82A}">
                    <a16:rowId xmlns:a16="http://schemas.microsoft.com/office/drawing/2014/main" val="3917541837"/>
                  </a:ext>
                </a:extLst>
              </a:tr>
              <a:tr h="450000">
                <a:tc>
                  <a:txBody>
                    <a:bodyPr/>
                    <a:lstStyle/>
                    <a:p>
                      <a:r>
                        <a:rPr lang="en-SG" noProof="0" dirty="0"/>
                        <a:t>Someone else’s vision</a:t>
                      </a:r>
                    </a:p>
                  </a:txBody>
                  <a:tcPr/>
                </a:tc>
                <a:tc>
                  <a:txBody>
                    <a:bodyPr/>
                    <a:lstStyle/>
                    <a:p>
                      <a:r>
                        <a:rPr lang="en-SG" b="1" noProof="0" dirty="0"/>
                        <a:t>Your vision, </a:t>
                      </a:r>
                      <a:r>
                        <a:rPr lang="en-SG" b="1" u="none" noProof="0" dirty="0"/>
                        <a:t>your passion.</a:t>
                      </a:r>
                    </a:p>
                  </a:txBody>
                  <a:tcPr/>
                </a:tc>
                <a:extLst>
                  <a:ext uri="{0D108BD9-81ED-4DB2-BD59-A6C34878D82A}">
                    <a16:rowId xmlns:a16="http://schemas.microsoft.com/office/drawing/2014/main" val="1635111079"/>
                  </a:ext>
                </a:extLst>
              </a:tr>
            </a:tbl>
          </a:graphicData>
        </a:graphic>
      </p:graphicFrame>
      <p:sp>
        <p:nvSpPr>
          <p:cNvPr id="5" name="Slide Number Placeholder 4">
            <a:extLst>
              <a:ext uri="{FF2B5EF4-FFF2-40B4-BE49-F238E27FC236}">
                <a16:creationId xmlns:a16="http://schemas.microsoft.com/office/drawing/2014/main" id="{09766C49-09E5-C660-8867-9ECD4A16014C}"/>
              </a:ext>
            </a:extLst>
          </p:cNvPr>
          <p:cNvSpPr>
            <a:spLocks noGrp="1"/>
          </p:cNvSpPr>
          <p:nvPr>
            <p:ph type="sldNum" sz="quarter" idx="12"/>
          </p:nvPr>
        </p:nvSpPr>
        <p:spPr/>
        <p:txBody>
          <a:bodyPr/>
          <a:lstStyle/>
          <a:p>
            <a:fld id="{CC057153-B650-4DEB-B370-79DDCFDCE934}" type="slidenum">
              <a:rPr lang="en-SG" noProof="0" smtClean="0"/>
              <a:t>29</a:t>
            </a:fld>
            <a:endParaRPr lang="en-SG" noProof="0" dirty="0"/>
          </a:p>
        </p:txBody>
      </p:sp>
    </p:spTree>
    <p:extLst>
      <p:ext uri="{BB962C8B-B14F-4D97-AF65-F5344CB8AC3E}">
        <p14:creationId xmlns:p14="http://schemas.microsoft.com/office/powerpoint/2010/main" val="420348874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6DA1-4AAF-C863-0021-7FFC7DD45E92}"/>
              </a:ext>
            </a:extLst>
          </p:cNvPr>
          <p:cNvSpPr>
            <a:spLocks noGrp="1"/>
          </p:cNvSpPr>
          <p:nvPr>
            <p:ph type="title"/>
          </p:nvPr>
        </p:nvSpPr>
        <p:spPr/>
        <p:txBody>
          <a:bodyPr/>
          <a:lstStyle/>
          <a:p>
            <a:r>
              <a:rPr lang="en-SG" noProof="0" dirty="0"/>
              <a:t>Agenda</a:t>
            </a:r>
          </a:p>
        </p:txBody>
      </p:sp>
      <p:sp>
        <p:nvSpPr>
          <p:cNvPr id="3" name="Content Placeholder 2">
            <a:extLst>
              <a:ext uri="{FF2B5EF4-FFF2-40B4-BE49-F238E27FC236}">
                <a16:creationId xmlns:a16="http://schemas.microsoft.com/office/drawing/2014/main" id="{7F8538E1-DE39-AEF7-C9B0-FE54F5D833BC}"/>
              </a:ext>
            </a:extLst>
          </p:cNvPr>
          <p:cNvSpPr>
            <a:spLocks noGrp="1"/>
          </p:cNvSpPr>
          <p:nvPr>
            <p:ph sz="half" idx="2"/>
          </p:nvPr>
        </p:nvSpPr>
        <p:spPr>
          <a:xfrm>
            <a:off x="1280160" y="1583267"/>
            <a:ext cx="4846320" cy="4784747"/>
          </a:xfrm>
        </p:spPr>
        <p:txBody>
          <a:bodyPr/>
          <a:lstStyle/>
          <a:p>
            <a:pPr lvl="1" indent="0">
              <a:buNone/>
            </a:pPr>
            <a:r>
              <a:rPr lang="en-SG" b="1" noProof="0" dirty="0"/>
              <a:t>Part 1: Starting up a Company</a:t>
            </a:r>
          </a:p>
          <a:p>
            <a:pPr marL="514350" lvl="1" indent="-180000">
              <a:spcBef>
                <a:spcPts val="900"/>
              </a:spcBef>
            </a:pPr>
            <a:r>
              <a:rPr lang="en-SG" noProof="0" dirty="0"/>
              <a:t>Startups tend to fail</a:t>
            </a:r>
          </a:p>
          <a:p>
            <a:pPr marL="514350" lvl="1" indent="-180000">
              <a:spcBef>
                <a:spcPts val="900"/>
              </a:spcBef>
            </a:pPr>
            <a:r>
              <a:rPr lang="en-SG" noProof="0" dirty="0"/>
              <a:t>Stages of starting up</a:t>
            </a:r>
          </a:p>
          <a:p>
            <a:pPr marL="514350" lvl="1" indent="-180000">
              <a:spcBef>
                <a:spcPts val="900"/>
              </a:spcBef>
            </a:pPr>
            <a:r>
              <a:rPr lang="en-SG" noProof="0" dirty="0"/>
              <a:t>Exit plan</a:t>
            </a:r>
          </a:p>
          <a:p>
            <a:pPr marL="514350" lvl="1" indent="-180000">
              <a:spcBef>
                <a:spcPts val="900"/>
              </a:spcBef>
            </a:pPr>
            <a:r>
              <a:rPr lang="en-SG" noProof="0" dirty="0"/>
              <a:t>Great filters</a:t>
            </a:r>
          </a:p>
          <a:p>
            <a:pPr lvl="1" indent="0">
              <a:spcBef>
                <a:spcPts val="900"/>
              </a:spcBef>
              <a:buNone/>
            </a:pPr>
            <a:endParaRPr lang="en-SG" noProof="0" dirty="0"/>
          </a:p>
          <a:p>
            <a:pPr lvl="1" indent="0">
              <a:buNone/>
            </a:pPr>
            <a:r>
              <a:rPr lang="en-SG" b="1" noProof="0" dirty="0"/>
              <a:t>Part 2: Case Studies</a:t>
            </a:r>
          </a:p>
          <a:p>
            <a:pPr marL="514350" lvl="1" indent="-180000">
              <a:spcBef>
                <a:spcPts val="900"/>
              </a:spcBef>
            </a:pPr>
            <a:r>
              <a:rPr lang="en-SG" noProof="0" dirty="0"/>
              <a:t>Bad ideas</a:t>
            </a:r>
          </a:p>
          <a:p>
            <a:pPr marL="514350" lvl="1" indent="-180000">
              <a:spcBef>
                <a:spcPts val="900"/>
              </a:spcBef>
            </a:pPr>
            <a:r>
              <a:rPr lang="en-SG" noProof="0" dirty="0"/>
              <a:t>Fundraising</a:t>
            </a:r>
          </a:p>
          <a:p>
            <a:pPr marL="514350" lvl="1" indent="-180000">
              <a:spcBef>
                <a:spcPts val="900"/>
              </a:spcBef>
            </a:pPr>
            <a:r>
              <a:rPr lang="en-SG" noProof="0" dirty="0"/>
              <a:t>Customer Discovery</a:t>
            </a:r>
          </a:p>
          <a:p>
            <a:pPr marL="514350" lvl="1" indent="-180000">
              <a:spcBef>
                <a:spcPts val="900"/>
              </a:spcBef>
            </a:pPr>
            <a:r>
              <a:rPr lang="en-SG" noProof="0" dirty="0"/>
              <a:t>Early Growth</a:t>
            </a:r>
          </a:p>
          <a:p>
            <a:pPr marL="514350" lvl="1" indent="-180000">
              <a:spcBef>
                <a:spcPts val="900"/>
              </a:spcBef>
            </a:pPr>
            <a:r>
              <a:rPr lang="en-SG" noProof="0" dirty="0"/>
              <a:t>Maturity</a:t>
            </a:r>
          </a:p>
          <a:p>
            <a:pPr marL="514350" lvl="1" indent="-285750"/>
            <a:endParaRPr lang="en-SG" noProof="0" dirty="0"/>
          </a:p>
        </p:txBody>
      </p:sp>
      <p:sp>
        <p:nvSpPr>
          <p:cNvPr id="4" name="Content Placeholder 3">
            <a:extLst>
              <a:ext uri="{FF2B5EF4-FFF2-40B4-BE49-F238E27FC236}">
                <a16:creationId xmlns:a16="http://schemas.microsoft.com/office/drawing/2014/main" id="{1B1D1645-4573-F95B-3C72-82CA1078C18F}"/>
              </a:ext>
            </a:extLst>
          </p:cNvPr>
          <p:cNvSpPr>
            <a:spLocks noGrp="1"/>
          </p:cNvSpPr>
          <p:nvPr>
            <p:ph sz="quarter" idx="4"/>
          </p:nvPr>
        </p:nvSpPr>
        <p:spPr>
          <a:xfrm>
            <a:off x="6723402" y="1583268"/>
            <a:ext cx="4846320" cy="4784747"/>
          </a:xfrm>
        </p:spPr>
        <p:txBody>
          <a:bodyPr>
            <a:normAutofit/>
          </a:bodyPr>
          <a:lstStyle/>
          <a:p>
            <a:pPr lvl="1" indent="0">
              <a:spcBef>
                <a:spcPts val="900"/>
              </a:spcBef>
              <a:buNone/>
            </a:pPr>
            <a:r>
              <a:rPr lang="en-SG" b="1" dirty="0"/>
              <a:t>Part 3: What is AI?</a:t>
            </a:r>
          </a:p>
          <a:p>
            <a:pPr marL="514350" marR="0" lvl="1" indent="-1800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SG" sz="1800" b="0" i="0" u="none" strike="noStrike" kern="1200" cap="none" spc="0" normalizeH="0" baseline="0" noProof="0" dirty="0">
                <a:ln>
                  <a:noFill/>
                </a:ln>
                <a:solidFill>
                  <a:prstClr val="black"/>
                </a:solidFill>
                <a:effectLst/>
                <a:uLnTx/>
                <a:uFillTx/>
                <a:latin typeface="Univers"/>
                <a:ea typeface="+mn-ea"/>
                <a:cs typeface="+mn-cs"/>
              </a:rPr>
              <a:t>AI / ML / NN / LLMs / SaaS</a:t>
            </a:r>
          </a:p>
          <a:p>
            <a:pPr marL="514350" marR="0" lvl="1" indent="-1800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SG" sz="1800" b="0" i="0" u="none" strike="noStrike" kern="1200" cap="none" spc="0" normalizeH="0" baseline="0" noProof="0" dirty="0">
                <a:ln>
                  <a:noFill/>
                </a:ln>
                <a:solidFill>
                  <a:prstClr val="black"/>
                </a:solidFill>
                <a:effectLst/>
                <a:uLnTx/>
                <a:uFillTx/>
                <a:latin typeface="Univers"/>
                <a:ea typeface="+mn-ea"/>
                <a:cs typeface="+mn-cs"/>
              </a:rPr>
              <a:t>Deploying AI</a:t>
            </a:r>
          </a:p>
          <a:p>
            <a:pPr marL="514350" marR="0" lvl="1" indent="-1800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lang="en-SG" dirty="0"/>
              <a:t>Cost, Scale, and Customization</a:t>
            </a:r>
          </a:p>
          <a:p>
            <a:pPr lvl="1" indent="0">
              <a:spcBef>
                <a:spcPts val="900"/>
              </a:spcBef>
              <a:buNone/>
            </a:pPr>
            <a:endParaRPr lang="en-SG" b="1" noProof="0" dirty="0"/>
          </a:p>
          <a:p>
            <a:pPr lvl="1" indent="0">
              <a:spcBef>
                <a:spcPts val="900"/>
              </a:spcBef>
              <a:buNone/>
            </a:pPr>
            <a:r>
              <a:rPr lang="en-SG" b="1" noProof="0" dirty="0"/>
              <a:t>Part </a:t>
            </a:r>
            <a:r>
              <a:rPr lang="en-SG" b="1" dirty="0"/>
              <a:t>4</a:t>
            </a:r>
            <a:r>
              <a:rPr lang="en-SG" b="1" noProof="0" dirty="0"/>
              <a:t>: SaaS &amp; AI Startups</a:t>
            </a:r>
            <a:endParaRPr lang="en-SG" noProof="0" dirty="0"/>
          </a:p>
          <a:p>
            <a:pPr marL="514350" lvl="1" indent="-180000">
              <a:spcBef>
                <a:spcPts val="900"/>
              </a:spcBef>
            </a:pPr>
            <a:r>
              <a:rPr lang="en-SG" noProof="0" dirty="0"/>
              <a:t>General Principles</a:t>
            </a:r>
          </a:p>
          <a:p>
            <a:pPr marL="514350" lvl="1" indent="-180000">
              <a:spcBef>
                <a:spcPts val="900"/>
              </a:spcBef>
            </a:pPr>
            <a:r>
              <a:rPr lang="en-SG" noProof="0" dirty="0"/>
              <a:t>Specific Dangers</a:t>
            </a:r>
          </a:p>
          <a:p>
            <a:pPr lvl="1" indent="0">
              <a:spcBef>
                <a:spcPts val="900"/>
              </a:spcBef>
              <a:buNone/>
            </a:pPr>
            <a:endParaRPr lang="en-SG" b="1" noProof="0" dirty="0"/>
          </a:p>
          <a:p>
            <a:pPr lvl="1" indent="0">
              <a:spcBef>
                <a:spcPts val="900"/>
              </a:spcBef>
              <a:buNone/>
            </a:pPr>
            <a:r>
              <a:rPr lang="en-SG" b="1" noProof="0" dirty="0"/>
              <a:t>In Summary</a:t>
            </a:r>
          </a:p>
        </p:txBody>
      </p:sp>
      <p:sp>
        <p:nvSpPr>
          <p:cNvPr id="5" name="Slide Number Placeholder 4">
            <a:extLst>
              <a:ext uri="{FF2B5EF4-FFF2-40B4-BE49-F238E27FC236}">
                <a16:creationId xmlns:a16="http://schemas.microsoft.com/office/drawing/2014/main" id="{F635899A-2126-69AA-381A-7E759DA236EA}"/>
              </a:ext>
            </a:extLst>
          </p:cNvPr>
          <p:cNvSpPr>
            <a:spLocks noGrp="1"/>
          </p:cNvSpPr>
          <p:nvPr>
            <p:ph type="sldNum" sz="quarter" idx="12"/>
          </p:nvPr>
        </p:nvSpPr>
        <p:spPr/>
        <p:txBody>
          <a:bodyPr/>
          <a:lstStyle/>
          <a:p>
            <a:fld id="{CC057153-B650-4DEB-B370-79DDCFDCE934}" type="slidenum">
              <a:rPr lang="en-SG" noProof="0" smtClean="0"/>
              <a:t>3</a:t>
            </a:fld>
            <a:endParaRPr lang="en-SG" noProof="0" dirty="0"/>
          </a:p>
        </p:txBody>
      </p:sp>
    </p:spTree>
    <p:extLst>
      <p:ext uri="{BB962C8B-B14F-4D97-AF65-F5344CB8AC3E}">
        <p14:creationId xmlns:p14="http://schemas.microsoft.com/office/powerpoint/2010/main" val="143046270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F9F9-1997-B54E-BD2A-E9AFED6257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A0E6BB-6AA3-7D90-6C53-480113FBF16A}"/>
              </a:ext>
            </a:extLst>
          </p:cNvPr>
          <p:cNvSpPr>
            <a:spLocks noGrp="1"/>
          </p:cNvSpPr>
          <p:nvPr>
            <p:ph type="ctrTitle"/>
          </p:nvPr>
        </p:nvSpPr>
        <p:spPr/>
        <p:txBody>
          <a:bodyPr/>
          <a:lstStyle/>
          <a:p>
            <a:r>
              <a:rPr lang="en-SG" cap="none" noProof="0" dirty="0"/>
              <a:t>CASE STUDIES</a:t>
            </a:r>
          </a:p>
        </p:txBody>
      </p:sp>
      <p:sp>
        <p:nvSpPr>
          <p:cNvPr id="7" name="Subtitle 6">
            <a:extLst>
              <a:ext uri="{FF2B5EF4-FFF2-40B4-BE49-F238E27FC236}">
                <a16:creationId xmlns:a16="http://schemas.microsoft.com/office/drawing/2014/main" id="{5CEC8678-0EE2-8834-3D07-44F573B94E8A}"/>
              </a:ext>
            </a:extLst>
          </p:cNvPr>
          <p:cNvSpPr>
            <a:spLocks noGrp="1"/>
          </p:cNvSpPr>
          <p:nvPr>
            <p:ph type="subTitle" idx="1"/>
          </p:nvPr>
        </p:nvSpPr>
        <p:spPr/>
        <p:txBody>
          <a:bodyPr/>
          <a:lstStyle/>
          <a:p>
            <a:r>
              <a:rPr lang="en-SG" noProof="0" dirty="0"/>
              <a:t>Intermission</a:t>
            </a:r>
          </a:p>
        </p:txBody>
      </p:sp>
    </p:spTree>
    <p:extLst>
      <p:ext uri="{BB962C8B-B14F-4D97-AF65-F5344CB8AC3E}">
        <p14:creationId xmlns:p14="http://schemas.microsoft.com/office/powerpoint/2010/main" val="410130264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87AFF-FD49-E444-B7F6-DD6DA0D79782}"/>
            </a:ext>
          </a:extLst>
        </p:cNvPr>
        <p:cNvGrpSpPr/>
        <p:nvPr/>
      </p:nvGrpSpPr>
      <p:grpSpPr>
        <a:xfrm>
          <a:off x="0" y="0"/>
          <a:ext cx="0" cy="0"/>
          <a:chOff x="0" y="0"/>
          <a:chExt cx="0" cy="0"/>
        </a:xfrm>
      </p:grpSpPr>
      <p:sp>
        <p:nvSpPr>
          <p:cNvPr id="17" name="Title 2">
            <a:extLst>
              <a:ext uri="{FF2B5EF4-FFF2-40B4-BE49-F238E27FC236}">
                <a16:creationId xmlns:a16="http://schemas.microsoft.com/office/drawing/2014/main" id="{2CDBE6A7-2F23-2CC2-C837-772BC1F82C50}"/>
              </a:ext>
            </a:extLst>
          </p:cNvPr>
          <p:cNvSpPr txBox="1">
            <a:spLocks noGrp="1"/>
          </p:cNvSpPr>
          <p:nvPr>
            <p:ph type="title" idx="4294967295"/>
          </p:nvPr>
        </p:nvSpPr>
        <p:spPr>
          <a:xfrm>
            <a:off x="1280160" y="301752"/>
            <a:ext cx="4663438" cy="60258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ts val="4000"/>
              </a:lnSpc>
              <a:spcBef>
                <a:spcPts val="1000"/>
              </a:spcBef>
              <a:buNone/>
              <a:defRPr sz="4000" b="1" i="0" kern="1200" cap="all" spc="0" baseline="0">
                <a:solidFill>
                  <a:schemeClr val="tx1"/>
                </a:solidFill>
                <a:latin typeface="+mj-lt"/>
                <a:ea typeface="+mj-ea"/>
                <a:cs typeface="+mj-cs"/>
              </a:defRPr>
            </a:lvl1pPr>
          </a:lstStyle>
          <a:p>
            <a:pPr marL="0" marR="0" lvl="0" indent="0" algn="l" defTabSz="914400" rtl="0" eaLnBrk="1" fontAlgn="auto" latinLnBrk="0" hangingPunct="1">
              <a:lnSpc>
                <a:spcPts val="4000"/>
              </a:lnSpc>
              <a:spcBef>
                <a:spcPts val="1000"/>
              </a:spcBef>
              <a:spcAft>
                <a:spcPts val="0"/>
              </a:spcAft>
              <a:buClrTx/>
              <a:buSzTx/>
              <a:buFontTx/>
              <a:buNone/>
              <a:tabLst/>
              <a:defRPr/>
            </a:pPr>
            <a:r>
              <a:rPr kumimoji="0" lang="en-SG" sz="4000" b="1" i="0" u="none" strike="noStrike" kern="1200" cap="all" spc="0" normalizeH="0" baseline="0" noProof="0" dirty="0">
                <a:ln>
                  <a:noFill/>
                </a:ln>
                <a:solidFill>
                  <a:schemeClr val="tx1"/>
                </a:solidFill>
                <a:effectLst/>
                <a:uLnTx/>
                <a:uFillTx/>
                <a:latin typeface="+mj-lt"/>
                <a:ea typeface="+mj-ea"/>
                <a:cs typeface="+mj-cs"/>
              </a:rPr>
              <a:t>Case Studies</a:t>
            </a:r>
          </a:p>
        </p:txBody>
      </p:sp>
      <p:sp>
        <p:nvSpPr>
          <p:cNvPr id="8" name="TextBox 7">
            <a:extLst>
              <a:ext uri="{FF2B5EF4-FFF2-40B4-BE49-F238E27FC236}">
                <a16:creationId xmlns:a16="http://schemas.microsoft.com/office/drawing/2014/main" id="{17F14792-2D1A-8A1B-CCDE-CE7F2E6C38A5}"/>
              </a:ext>
            </a:extLst>
          </p:cNvPr>
          <p:cNvSpPr txBox="1"/>
          <p:nvPr/>
        </p:nvSpPr>
        <p:spPr>
          <a:xfrm>
            <a:off x="6673218" y="301752"/>
            <a:ext cx="5230915" cy="6593600"/>
          </a:xfrm>
          <a:prstGeom prst="rect">
            <a:avLst/>
          </a:prstGeom>
          <a:noFill/>
        </p:spPr>
        <p:txBody>
          <a:bodyPr wrap="square" rtlCol="0">
            <a:spAutoFit/>
          </a:bodyPr>
          <a:lstStyle/>
          <a:p>
            <a:pPr>
              <a:lnSpc>
                <a:spcPct val="80000"/>
              </a:lnSpc>
            </a:pPr>
            <a:r>
              <a:rPr lang="en-SG" sz="6000" noProof="0" dirty="0">
                <a:solidFill>
                  <a:schemeClr val="bg1"/>
                </a:solidFill>
              </a:rPr>
              <a:t>Success is a lousy teacher. It seduces smart people into thinking they can’t lose.” </a:t>
            </a:r>
          </a:p>
          <a:p>
            <a:pPr algn="r">
              <a:lnSpc>
                <a:spcPct val="80000"/>
              </a:lnSpc>
            </a:pPr>
            <a:br>
              <a:rPr lang="en-SG" sz="3600" noProof="0" dirty="0">
                <a:solidFill>
                  <a:schemeClr val="bg1"/>
                </a:solidFill>
              </a:rPr>
            </a:br>
            <a:br>
              <a:rPr lang="en-SG" sz="3600" noProof="0" dirty="0">
                <a:solidFill>
                  <a:schemeClr val="bg1"/>
                </a:solidFill>
              </a:rPr>
            </a:br>
            <a:r>
              <a:rPr lang="en-SG" sz="3600" noProof="0" dirty="0">
                <a:solidFill>
                  <a:schemeClr val="bg1"/>
                </a:solidFill>
              </a:rPr>
              <a:t>– Bill Gates</a:t>
            </a:r>
          </a:p>
        </p:txBody>
      </p:sp>
      <p:sp>
        <p:nvSpPr>
          <p:cNvPr id="2" name="Slide Number Placeholder 1">
            <a:extLst>
              <a:ext uri="{FF2B5EF4-FFF2-40B4-BE49-F238E27FC236}">
                <a16:creationId xmlns:a16="http://schemas.microsoft.com/office/drawing/2014/main" id="{E130D6F4-4262-6746-D7CC-4731888DC610}"/>
              </a:ext>
            </a:extLst>
          </p:cNvPr>
          <p:cNvSpPr>
            <a:spLocks noGrp="1"/>
          </p:cNvSpPr>
          <p:nvPr>
            <p:ph type="sldNum" sz="quarter" idx="12"/>
          </p:nvPr>
        </p:nvSpPr>
        <p:spPr/>
        <p:txBody>
          <a:bodyPr/>
          <a:lstStyle/>
          <a:p>
            <a:fld id="{CC057153-B650-4DEB-B370-79DDCFDCE934}" type="slidenum">
              <a:rPr lang="en-SG" noProof="0" smtClean="0"/>
              <a:t>31</a:t>
            </a:fld>
            <a:endParaRPr lang="en-SG" noProof="0" dirty="0"/>
          </a:p>
        </p:txBody>
      </p:sp>
    </p:spTree>
    <p:extLst>
      <p:ext uri="{BB962C8B-B14F-4D97-AF65-F5344CB8AC3E}">
        <p14:creationId xmlns:p14="http://schemas.microsoft.com/office/powerpoint/2010/main" val="99656201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51E87D-0BDC-0D14-6B35-84E9D76315C5}"/>
              </a:ext>
            </a:extLst>
          </p:cNvPr>
          <p:cNvSpPr txBox="1">
            <a:spLocks/>
          </p:cNvSpPr>
          <p:nvPr/>
        </p:nvSpPr>
        <p:spPr>
          <a:xfrm>
            <a:off x="6723402" y="726080"/>
            <a:ext cx="4846320" cy="128016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spc="0" baseline="0">
                <a:solidFill>
                  <a:schemeClr val="tx1"/>
                </a:solidFill>
                <a:latin typeface="+mj-lt"/>
                <a:ea typeface="+mj-ea"/>
                <a:cs typeface="+mj-cs"/>
              </a:defRPr>
            </a:lvl1pPr>
          </a:lstStyle>
          <a:p>
            <a:r>
              <a:rPr lang="en-SG" sz="2400" noProof="0" dirty="0"/>
              <a:t>Filter:</a:t>
            </a:r>
            <a:br>
              <a:rPr lang="en-SG" sz="2400" noProof="0" dirty="0"/>
            </a:br>
            <a:r>
              <a:rPr lang="en-SG" noProof="0" dirty="0"/>
              <a:t>Idea</a:t>
            </a:r>
          </a:p>
        </p:txBody>
      </p:sp>
      <p:sp>
        <p:nvSpPr>
          <p:cNvPr id="12" name="Content Placeholder 5">
            <a:extLst>
              <a:ext uri="{FF2B5EF4-FFF2-40B4-BE49-F238E27FC236}">
                <a16:creationId xmlns:a16="http://schemas.microsoft.com/office/drawing/2014/main" id="{86EC4A4D-7989-61D1-9D5A-4FDE67D79B82}"/>
              </a:ext>
            </a:extLst>
          </p:cNvPr>
          <p:cNvSpPr txBox="1">
            <a:spLocks/>
          </p:cNvSpPr>
          <p:nvPr/>
        </p:nvSpPr>
        <p:spPr>
          <a:xfrm>
            <a:off x="6723402" y="2101075"/>
            <a:ext cx="4846320" cy="426694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2400" noProof="0" dirty="0"/>
              <a:t>Is the problem worth solving?</a:t>
            </a:r>
          </a:p>
          <a:p>
            <a:r>
              <a:rPr lang="en-SG" sz="2400" noProof="0" dirty="0"/>
              <a:t>Does your idea solve the problem?</a:t>
            </a:r>
          </a:p>
          <a:p>
            <a:r>
              <a:rPr lang="en-SG" sz="2400" noProof="0" dirty="0"/>
              <a:t>Can you collect money for solving the problem?</a:t>
            </a:r>
          </a:p>
          <a:p>
            <a:r>
              <a:rPr lang="en-SG" sz="2400" noProof="0" dirty="0"/>
              <a:t>Can you raise funds?</a:t>
            </a:r>
          </a:p>
        </p:txBody>
      </p:sp>
      <p:sp>
        <p:nvSpPr>
          <p:cNvPr id="2" name="Slide Number Placeholder 1">
            <a:extLst>
              <a:ext uri="{FF2B5EF4-FFF2-40B4-BE49-F238E27FC236}">
                <a16:creationId xmlns:a16="http://schemas.microsoft.com/office/drawing/2014/main" id="{65FF3AA6-23BC-AED4-AF88-081A527DE993}"/>
              </a:ext>
            </a:extLst>
          </p:cNvPr>
          <p:cNvSpPr>
            <a:spLocks noGrp="1"/>
          </p:cNvSpPr>
          <p:nvPr>
            <p:ph type="sldNum" sz="quarter" idx="12"/>
          </p:nvPr>
        </p:nvSpPr>
        <p:spPr/>
        <p:txBody>
          <a:bodyPr/>
          <a:lstStyle/>
          <a:p>
            <a:fld id="{CC057153-B650-4DEB-B370-79DDCFDCE934}" type="slidenum">
              <a:rPr lang="en-SG" noProof="0" smtClean="0"/>
              <a:t>32</a:t>
            </a:fld>
            <a:endParaRPr lang="en-SG" noProof="0" dirty="0"/>
          </a:p>
        </p:txBody>
      </p:sp>
    </p:spTree>
    <p:extLst>
      <p:ext uri="{BB962C8B-B14F-4D97-AF65-F5344CB8AC3E}">
        <p14:creationId xmlns:p14="http://schemas.microsoft.com/office/powerpoint/2010/main" val="96577139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C5ED-63E6-9CDA-ACEA-0C80B15DF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8F4A4-1618-7D26-CF91-9104CB3A8FCF}"/>
              </a:ext>
            </a:extLst>
          </p:cNvPr>
          <p:cNvSpPr>
            <a:spLocks noGrp="1"/>
          </p:cNvSpPr>
          <p:nvPr>
            <p:ph type="title"/>
          </p:nvPr>
        </p:nvSpPr>
        <p:spPr/>
        <p:txBody>
          <a:bodyPr/>
          <a:lstStyle/>
          <a:p>
            <a:r>
              <a:rPr lang="en-SG" sz="2400" noProof="0" dirty="0"/>
              <a:t>Filter</a:t>
            </a:r>
            <a:r>
              <a:rPr lang="en-SG" sz="2400" b="0" noProof="0" dirty="0"/>
              <a:t>: Idea</a:t>
            </a:r>
            <a:br>
              <a:rPr lang="en-SG" sz="2400" b="0" noProof="0" dirty="0"/>
            </a:br>
            <a:r>
              <a:rPr lang="en-SG" noProof="0" dirty="0">
                <a:solidFill>
                  <a:prstClr val="black"/>
                </a:solidFill>
              </a:rPr>
              <a:t>Juicero</a:t>
            </a:r>
            <a:endParaRPr lang="en-SG" noProof="0" dirty="0"/>
          </a:p>
        </p:txBody>
      </p:sp>
      <p:sp>
        <p:nvSpPr>
          <p:cNvPr id="6" name="Content Placeholder 5">
            <a:extLst>
              <a:ext uri="{FF2B5EF4-FFF2-40B4-BE49-F238E27FC236}">
                <a16:creationId xmlns:a16="http://schemas.microsoft.com/office/drawing/2014/main" id="{5E4A7F43-7CAB-9586-29E7-528E7BCD007B}"/>
              </a:ext>
            </a:extLst>
          </p:cNvPr>
          <p:cNvSpPr>
            <a:spLocks noGrp="1"/>
          </p:cNvSpPr>
          <p:nvPr>
            <p:ph sz="quarter" idx="4"/>
          </p:nvPr>
        </p:nvSpPr>
        <p:spPr/>
        <p:txBody>
          <a:bodyPr>
            <a:normAutofit/>
          </a:bodyPr>
          <a:lstStyle/>
          <a:p>
            <a:r>
              <a:rPr lang="en-SG" sz="2400" noProof="0" dirty="0"/>
              <a:t>Machine that presses pre-made juices out of mylar packaging. </a:t>
            </a:r>
          </a:p>
          <a:p>
            <a:r>
              <a:rPr lang="en-SG" sz="2400" noProof="0" dirty="0"/>
              <a:t>Sold machine for US$400, juice pack for $5—7.</a:t>
            </a:r>
          </a:p>
          <a:p>
            <a:r>
              <a:rPr lang="en-SG" sz="2400" noProof="0" dirty="0"/>
              <a:t>DRM on juice pack so it would only squeeze original packs within their best-before date.</a:t>
            </a:r>
          </a:p>
        </p:txBody>
      </p:sp>
      <p:pic>
        <p:nvPicPr>
          <p:cNvPr id="10" name="Picture 4" descr="Picture of Juicero">
            <a:extLst>
              <a:ext uri="{FF2B5EF4-FFF2-40B4-BE49-F238E27FC236}">
                <a16:creationId xmlns:a16="http://schemas.microsoft.com/office/drawing/2014/main" id="{3BEAC525-763B-54BE-5512-2B1937347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1823286" y="700523"/>
            <a:ext cx="3760067" cy="5756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A87A1905-1B3E-0043-2030-8CF97466AD3C}"/>
              </a:ext>
            </a:extLst>
          </p:cNvPr>
          <p:cNvSpPr>
            <a:spLocks noGrp="1"/>
          </p:cNvSpPr>
          <p:nvPr>
            <p:ph type="sldNum" sz="quarter" idx="12"/>
          </p:nvPr>
        </p:nvSpPr>
        <p:spPr/>
        <p:txBody>
          <a:bodyPr/>
          <a:lstStyle/>
          <a:p>
            <a:fld id="{CC057153-B650-4DEB-B370-79DDCFDCE934}" type="slidenum">
              <a:rPr lang="en-SG" noProof="0" smtClean="0"/>
              <a:t>33</a:t>
            </a:fld>
            <a:endParaRPr lang="en-SG" noProof="0" dirty="0"/>
          </a:p>
        </p:txBody>
      </p:sp>
    </p:spTree>
    <p:extLst>
      <p:ext uri="{BB962C8B-B14F-4D97-AF65-F5344CB8AC3E}">
        <p14:creationId xmlns:p14="http://schemas.microsoft.com/office/powerpoint/2010/main" val="398190083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D9B2-5013-691E-D89D-1B9873626CE2}"/>
              </a:ext>
            </a:extLst>
          </p:cNvPr>
          <p:cNvSpPr>
            <a:spLocks noGrp="1"/>
          </p:cNvSpPr>
          <p:nvPr>
            <p:ph type="title"/>
          </p:nvPr>
        </p:nvSpPr>
        <p:spPr>
          <a:xfrm>
            <a:off x="854171" y="685799"/>
            <a:ext cx="3509762" cy="5923067"/>
          </a:xfrm>
        </p:spPr>
        <p:txBody>
          <a:bodyPr/>
          <a:lstStyle/>
          <a:p>
            <a:r>
              <a:rPr lang="en-SG" noProof="0" dirty="0"/>
              <a:t>How did they raise $120M? </a:t>
            </a:r>
          </a:p>
        </p:txBody>
      </p:sp>
      <p:sp>
        <p:nvSpPr>
          <p:cNvPr id="4" name="Content Placeholder 3">
            <a:extLst>
              <a:ext uri="{FF2B5EF4-FFF2-40B4-BE49-F238E27FC236}">
                <a16:creationId xmlns:a16="http://schemas.microsoft.com/office/drawing/2014/main" id="{70D1267B-FCBF-2A93-E772-F93781CFB249}"/>
              </a:ext>
            </a:extLst>
          </p:cNvPr>
          <p:cNvSpPr>
            <a:spLocks noGrp="1"/>
          </p:cNvSpPr>
          <p:nvPr>
            <p:ph sz="quarter" idx="4"/>
          </p:nvPr>
        </p:nvSpPr>
        <p:spPr/>
        <p:txBody>
          <a:bodyPr/>
          <a:lstStyle/>
          <a:p>
            <a:endParaRPr lang="en-SG" noProof="0" dirty="0"/>
          </a:p>
        </p:txBody>
      </p:sp>
      <p:pic>
        <p:nvPicPr>
          <p:cNvPr id="8" name="Picture 7" descr="&quot;Juicero may be the absurd avatar of Silicon Valley hubris, but boy is it well-engineered.&quot; - TechCrunch website screenshot.">
            <a:extLst>
              <a:ext uri="{FF2B5EF4-FFF2-40B4-BE49-F238E27FC236}">
                <a16:creationId xmlns:a16="http://schemas.microsoft.com/office/drawing/2014/main" id="{469BA6EF-F331-A390-803D-490BBA29E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367" y="-85037"/>
            <a:ext cx="8676995" cy="40139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C93C83D-8CFE-4170-E313-0C69AC213B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1153"/>
          <a:stretch>
            <a:fillRect/>
          </a:stretch>
        </p:blipFill>
        <p:spPr>
          <a:xfrm>
            <a:off x="4109275" y="2409199"/>
            <a:ext cx="7831088" cy="4320296"/>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F878D04-A9D3-F796-DEC8-7371209BFAB9}"/>
              </a:ext>
            </a:extLst>
          </p:cNvPr>
          <p:cNvSpPr>
            <a:spLocks noGrp="1"/>
          </p:cNvSpPr>
          <p:nvPr>
            <p:ph type="sldNum" sz="quarter" idx="12"/>
          </p:nvPr>
        </p:nvSpPr>
        <p:spPr/>
        <p:txBody>
          <a:bodyPr/>
          <a:lstStyle/>
          <a:p>
            <a:fld id="{CC057153-B650-4DEB-B370-79DDCFDCE934}" type="slidenum">
              <a:rPr lang="en-SG" noProof="0" smtClean="0"/>
              <a:t>34</a:t>
            </a:fld>
            <a:endParaRPr lang="en-SG" noProof="0" dirty="0"/>
          </a:p>
        </p:txBody>
      </p:sp>
    </p:spTree>
    <p:extLst>
      <p:ext uri="{BB962C8B-B14F-4D97-AF65-F5344CB8AC3E}">
        <p14:creationId xmlns:p14="http://schemas.microsoft.com/office/powerpoint/2010/main" val="142517898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23CE-C56D-8F12-328C-196164AB9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27D07-A2EB-15AA-6E52-E18EA92108B4}"/>
              </a:ext>
            </a:extLst>
          </p:cNvPr>
          <p:cNvSpPr>
            <a:spLocks noGrp="1"/>
          </p:cNvSpPr>
          <p:nvPr>
            <p:ph type="title"/>
          </p:nvPr>
        </p:nvSpPr>
        <p:spPr/>
        <p:txBody>
          <a:bodyPr/>
          <a:lstStyle/>
          <a:p>
            <a:r>
              <a:rPr lang="en-SG" sz="2400" b="0" noProof="0" dirty="0"/>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53300F2C-4F55-3301-B512-A08473BE2AB3}"/>
              </a:ext>
            </a:extLst>
          </p:cNvPr>
          <p:cNvSpPr>
            <a:spLocks noGrp="1"/>
          </p:cNvSpPr>
          <p:nvPr>
            <p:ph idx="1"/>
          </p:nvPr>
        </p:nvSpPr>
        <p:spPr>
          <a:xfrm>
            <a:off x="869950" y="5778500"/>
            <a:ext cx="10786186" cy="994944"/>
          </a:xfrm>
        </p:spPr>
        <p:txBody>
          <a:bodyPr>
            <a:normAutofit/>
          </a:bodyPr>
          <a:lstStyle/>
          <a:p>
            <a:pPr marL="0" indent="0">
              <a:spcBef>
                <a:spcPts val="1700"/>
              </a:spcBef>
              <a:buNone/>
            </a:pPr>
            <a:r>
              <a:rPr lang="en-SG" noProof="0" dirty="0"/>
              <a:t>Investors raise an </a:t>
            </a:r>
            <a:r>
              <a:rPr lang="en-SG" b="1" noProof="0" dirty="0"/>
              <a:t>investment fund</a:t>
            </a:r>
            <a:r>
              <a:rPr lang="en-SG" noProof="0" dirty="0"/>
              <a:t> from their customers and have 5—7 years to return the principal plus interest.</a:t>
            </a:r>
          </a:p>
        </p:txBody>
      </p:sp>
      <p:graphicFrame>
        <p:nvGraphicFramePr>
          <p:cNvPr id="4" name="Table 3">
            <a:extLst>
              <a:ext uri="{FF2B5EF4-FFF2-40B4-BE49-F238E27FC236}">
                <a16:creationId xmlns:a16="http://schemas.microsoft.com/office/drawing/2014/main" id="{DEF9955F-13D4-71B8-EB72-AA09342B5D42}"/>
              </a:ext>
            </a:extLst>
          </p:cNvPr>
          <p:cNvGraphicFramePr>
            <a:graphicFrameLocks noGrp="1"/>
          </p:cNvGraphicFramePr>
          <p:nvPr>
            <p:extLst>
              <p:ext uri="{D42A27DB-BD31-4B8C-83A1-F6EECF244321}">
                <p14:modId xmlns:p14="http://schemas.microsoft.com/office/powerpoint/2010/main" val="3822321844"/>
              </p:ext>
            </p:extLst>
          </p:nvPr>
        </p:nvGraphicFramePr>
        <p:xfrm>
          <a:off x="740230" y="1712701"/>
          <a:ext cx="10786186" cy="2595880"/>
        </p:xfrm>
        <a:graphic>
          <a:graphicData uri="http://schemas.openxmlformats.org/drawingml/2006/table">
            <a:tbl>
              <a:tblPr>
                <a:tableStyleId>{2D5ABB26-0587-4C30-8999-92F81FD0307C}</a:tableStyleId>
              </a:tblPr>
              <a:tblGrid>
                <a:gridCol w="3079101">
                  <a:extLst>
                    <a:ext uri="{9D8B030D-6E8A-4147-A177-3AD203B41FA5}">
                      <a16:colId xmlns:a16="http://schemas.microsoft.com/office/drawing/2014/main" val="2856106659"/>
                    </a:ext>
                  </a:extLst>
                </a:gridCol>
                <a:gridCol w="6187433">
                  <a:extLst>
                    <a:ext uri="{9D8B030D-6E8A-4147-A177-3AD203B41FA5}">
                      <a16:colId xmlns:a16="http://schemas.microsoft.com/office/drawing/2014/main" val="2632016370"/>
                    </a:ext>
                  </a:extLst>
                </a:gridCol>
                <a:gridCol w="1519652">
                  <a:extLst>
                    <a:ext uri="{9D8B030D-6E8A-4147-A177-3AD203B41FA5}">
                      <a16:colId xmlns:a16="http://schemas.microsoft.com/office/drawing/2014/main" val="264360668"/>
                    </a:ext>
                  </a:extLst>
                </a:gridCol>
              </a:tblGrid>
              <a:tr h="370840">
                <a:tc>
                  <a:txBody>
                    <a:bodyPr/>
                    <a:lstStyle/>
                    <a:p>
                      <a:pPr algn="r"/>
                      <a:r>
                        <a:rPr lang="en-SG" b="0" noProof="0" dirty="0"/>
                        <a:t>Institutional investors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075714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b="0" noProof="0" dirty="0"/>
                        <a:t>Pension funds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042971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noProof="0" dirty="0"/>
                        <a:t>Insurance companies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30652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noProof="0" dirty="0"/>
                        <a:t>University endowments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80364"/>
                  </a:ext>
                </a:extLst>
              </a:tr>
              <a:tr h="370840">
                <a:tc>
                  <a:txBody>
                    <a:bodyPr/>
                    <a:lstStyle/>
                    <a:p>
                      <a:pPr algn="r"/>
                      <a:r>
                        <a:rPr lang="en-SG" b="0" noProof="0" dirty="0"/>
                        <a:t>Sovereign wealth funds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88167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b="0" noProof="0" dirty="0"/>
                        <a:t>Family offices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58640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b="0" noProof="0" dirty="0"/>
                        <a:t>High-net-worth individuals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solidFill>
                            <a:schemeClr val="bg1">
                              <a:lumMod val="65000"/>
                            </a:schemeClr>
                          </a:solidFill>
                        </a:rPr>
                        <a:t>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noProof="0" dirty="0"/>
                        <a:t>Startup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1501036"/>
                  </a:ext>
                </a:extLst>
              </a:tr>
            </a:tbl>
          </a:graphicData>
        </a:graphic>
      </p:graphicFrame>
      <p:grpSp>
        <p:nvGrpSpPr>
          <p:cNvPr id="31" name="Group 30">
            <a:extLst>
              <a:ext uri="{FF2B5EF4-FFF2-40B4-BE49-F238E27FC236}">
                <a16:creationId xmlns:a16="http://schemas.microsoft.com/office/drawing/2014/main" id="{893E06FE-28BC-F029-D864-A8467CF3BB4E}"/>
              </a:ext>
            </a:extLst>
          </p:cNvPr>
          <p:cNvGrpSpPr/>
          <p:nvPr/>
        </p:nvGrpSpPr>
        <p:grpSpPr>
          <a:xfrm>
            <a:off x="3817620" y="1905000"/>
            <a:ext cx="1971993" cy="2238488"/>
            <a:chOff x="3817620" y="1905000"/>
            <a:chExt cx="1971993" cy="2238488"/>
          </a:xfrm>
        </p:grpSpPr>
        <p:cxnSp>
          <p:nvCxnSpPr>
            <p:cNvPr id="11" name="Straight Arrow Connector 10">
              <a:extLst>
                <a:ext uri="{FF2B5EF4-FFF2-40B4-BE49-F238E27FC236}">
                  <a16:creationId xmlns:a16="http://schemas.microsoft.com/office/drawing/2014/main" id="{841EA31D-9E01-B4B6-B71A-D5F5586AD8DC}"/>
                </a:ext>
              </a:extLst>
            </p:cNvPr>
            <p:cNvCxnSpPr>
              <a:cxnSpLocks/>
            </p:cNvCxnSpPr>
            <p:nvPr/>
          </p:nvCxnSpPr>
          <p:spPr>
            <a:xfrm>
              <a:off x="3817620" y="1905000"/>
              <a:ext cx="1971993" cy="9223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2FE5EF-CCAA-5136-2919-75512131EC89}"/>
                </a:ext>
              </a:extLst>
            </p:cNvPr>
            <p:cNvCxnSpPr>
              <a:cxnSpLocks/>
            </p:cNvCxnSpPr>
            <p:nvPr/>
          </p:nvCxnSpPr>
          <p:spPr>
            <a:xfrm>
              <a:off x="3817620" y="2236470"/>
              <a:ext cx="1946593" cy="6728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E0451D-010D-584A-0D64-E428EA383C44}"/>
                </a:ext>
              </a:extLst>
            </p:cNvPr>
            <p:cNvCxnSpPr>
              <a:cxnSpLocks/>
            </p:cNvCxnSpPr>
            <p:nvPr/>
          </p:nvCxnSpPr>
          <p:spPr>
            <a:xfrm>
              <a:off x="3817620" y="2634971"/>
              <a:ext cx="1925955" cy="339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23690CA-2568-3750-737D-0D7058D65A5E}"/>
                </a:ext>
              </a:extLst>
            </p:cNvPr>
            <p:cNvCxnSpPr>
              <a:cxnSpLocks/>
            </p:cNvCxnSpPr>
            <p:nvPr/>
          </p:nvCxnSpPr>
          <p:spPr>
            <a:xfrm>
              <a:off x="3817620" y="3032866"/>
              <a:ext cx="189618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E214E22-5487-0B43-8CF8-70EBBC0AD79A}"/>
                </a:ext>
              </a:extLst>
            </p:cNvPr>
            <p:cNvCxnSpPr>
              <a:cxnSpLocks/>
            </p:cNvCxnSpPr>
            <p:nvPr/>
          </p:nvCxnSpPr>
          <p:spPr>
            <a:xfrm flipV="1">
              <a:off x="3817620" y="3221150"/>
              <a:ext cx="1971993" cy="9223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3FFC89-EA53-179D-45E6-66054B195ADB}"/>
                </a:ext>
              </a:extLst>
            </p:cNvPr>
            <p:cNvCxnSpPr>
              <a:cxnSpLocks/>
            </p:cNvCxnSpPr>
            <p:nvPr/>
          </p:nvCxnSpPr>
          <p:spPr>
            <a:xfrm flipV="1">
              <a:off x="3817620" y="3139183"/>
              <a:ext cx="1946593" cy="6728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CC2108-145E-F04A-BE3F-6E57EFC2FA6D}"/>
                </a:ext>
              </a:extLst>
            </p:cNvPr>
            <p:cNvCxnSpPr>
              <a:cxnSpLocks/>
            </p:cNvCxnSpPr>
            <p:nvPr/>
          </p:nvCxnSpPr>
          <p:spPr>
            <a:xfrm flipV="1">
              <a:off x="3817620" y="3074397"/>
              <a:ext cx="1925955" cy="339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1276438-530D-0653-EA74-DAD97C406227}"/>
              </a:ext>
            </a:extLst>
          </p:cNvPr>
          <p:cNvGrpSpPr/>
          <p:nvPr/>
        </p:nvGrpSpPr>
        <p:grpSpPr>
          <a:xfrm>
            <a:off x="8110220" y="1913622"/>
            <a:ext cx="1971993" cy="2238488"/>
            <a:chOff x="8110220" y="1913622"/>
            <a:chExt cx="1971993" cy="2238488"/>
          </a:xfrm>
        </p:grpSpPr>
        <p:cxnSp>
          <p:nvCxnSpPr>
            <p:cNvPr id="33" name="Straight Arrow Connector 32">
              <a:extLst>
                <a:ext uri="{FF2B5EF4-FFF2-40B4-BE49-F238E27FC236}">
                  <a16:creationId xmlns:a16="http://schemas.microsoft.com/office/drawing/2014/main" id="{00B57755-1E6F-059D-C4F1-077DBFEC9DC0}"/>
                </a:ext>
              </a:extLst>
            </p:cNvPr>
            <p:cNvCxnSpPr>
              <a:cxnSpLocks/>
            </p:cNvCxnSpPr>
            <p:nvPr/>
          </p:nvCxnSpPr>
          <p:spPr>
            <a:xfrm flipH="1">
              <a:off x="8110220" y="1913622"/>
              <a:ext cx="1971993" cy="922338"/>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84F984F-1C6E-7B63-6FD9-627B1461A332}"/>
                </a:ext>
              </a:extLst>
            </p:cNvPr>
            <p:cNvCxnSpPr>
              <a:cxnSpLocks/>
            </p:cNvCxnSpPr>
            <p:nvPr/>
          </p:nvCxnSpPr>
          <p:spPr>
            <a:xfrm flipH="1">
              <a:off x="8135620" y="2245092"/>
              <a:ext cx="1946593" cy="672835"/>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049323-9DDD-271A-1E46-2AF723DBB088}"/>
                </a:ext>
              </a:extLst>
            </p:cNvPr>
            <p:cNvCxnSpPr>
              <a:cxnSpLocks/>
            </p:cNvCxnSpPr>
            <p:nvPr/>
          </p:nvCxnSpPr>
          <p:spPr>
            <a:xfrm flipH="1">
              <a:off x="8156258" y="2643593"/>
              <a:ext cx="1925955" cy="33912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1378CA4-FD0A-1EE7-EE15-919924F3F4DB}"/>
                </a:ext>
              </a:extLst>
            </p:cNvPr>
            <p:cNvCxnSpPr>
              <a:cxnSpLocks/>
            </p:cNvCxnSpPr>
            <p:nvPr/>
          </p:nvCxnSpPr>
          <p:spPr>
            <a:xfrm flipH="1">
              <a:off x="8186024" y="3041488"/>
              <a:ext cx="1896189" cy="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D976EBC-FD6D-6721-EB7B-2F256513BBD6}"/>
                </a:ext>
              </a:extLst>
            </p:cNvPr>
            <p:cNvCxnSpPr>
              <a:cxnSpLocks/>
            </p:cNvCxnSpPr>
            <p:nvPr/>
          </p:nvCxnSpPr>
          <p:spPr>
            <a:xfrm flipH="1" flipV="1">
              <a:off x="8110220" y="3229772"/>
              <a:ext cx="1971993" cy="922338"/>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2BDB03-5939-58A9-3040-002A0FCE3942}"/>
                </a:ext>
              </a:extLst>
            </p:cNvPr>
            <p:cNvCxnSpPr>
              <a:cxnSpLocks/>
            </p:cNvCxnSpPr>
            <p:nvPr/>
          </p:nvCxnSpPr>
          <p:spPr>
            <a:xfrm flipH="1" flipV="1">
              <a:off x="8135620" y="3147805"/>
              <a:ext cx="1946593" cy="672835"/>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7CA086C-AA98-6B16-07EE-C790AEBBCCA3}"/>
                </a:ext>
              </a:extLst>
            </p:cNvPr>
            <p:cNvCxnSpPr>
              <a:cxnSpLocks/>
            </p:cNvCxnSpPr>
            <p:nvPr/>
          </p:nvCxnSpPr>
          <p:spPr>
            <a:xfrm flipH="1" flipV="1">
              <a:off x="8156258" y="3083019"/>
              <a:ext cx="1925955" cy="33912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EAF2DEB-6BC7-1CA9-1E02-A9737ADA958A}"/>
              </a:ext>
            </a:extLst>
          </p:cNvPr>
          <p:cNvGrpSpPr/>
          <p:nvPr/>
        </p:nvGrpSpPr>
        <p:grpSpPr>
          <a:xfrm>
            <a:off x="869950" y="4473673"/>
            <a:ext cx="10656466" cy="1051626"/>
            <a:chOff x="869950" y="4473673"/>
            <a:chExt cx="10656466" cy="1051626"/>
          </a:xfrm>
        </p:grpSpPr>
        <p:sp>
          <p:nvSpPr>
            <p:cNvPr id="41" name="Arrow: Right 40">
              <a:extLst>
                <a:ext uri="{FF2B5EF4-FFF2-40B4-BE49-F238E27FC236}">
                  <a16:creationId xmlns:a16="http://schemas.microsoft.com/office/drawing/2014/main" id="{1B55AF7B-DB58-714A-0238-486A6E133EE0}"/>
                </a:ext>
              </a:extLst>
            </p:cNvPr>
            <p:cNvSpPr/>
            <p:nvPr/>
          </p:nvSpPr>
          <p:spPr>
            <a:xfrm>
              <a:off x="2578100" y="4545922"/>
              <a:ext cx="8948316" cy="368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42" name="TextBox 41">
              <a:extLst>
                <a:ext uri="{FF2B5EF4-FFF2-40B4-BE49-F238E27FC236}">
                  <a16:creationId xmlns:a16="http://schemas.microsoft.com/office/drawing/2014/main" id="{21818169-31FB-1A52-A5A8-C6CCEA4A4185}"/>
                </a:ext>
              </a:extLst>
            </p:cNvPr>
            <p:cNvSpPr txBox="1"/>
            <p:nvPr/>
          </p:nvSpPr>
          <p:spPr>
            <a:xfrm>
              <a:off x="869950" y="4473673"/>
              <a:ext cx="1708150" cy="523220"/>
            </a:xfrm>
            <a:prstGeom prst="rect">
              <a:avLst/>
            </a:prstGeom>
            <a:noFill/>
          </p:spPr>
          <p:txBody>
            <a:bodyPr wrap="square" rtlCol="0">
              <a:spAutoFit/>
            </a:bodyPr>
            <a:lstStyle/>
            <a:p>
              <a:r>
                <a:rPr lang="en-SG" sz="2800" b="1" noProof="0" dirty="0"/>
                <a:t>Principal</a:t>
              </a:r>
            </a:p>
          </p:txBody>
        </p:sp>
        <p:sp>
          <p:nvSpPr>
            <p:cNvPr id="43" name="Arrow: Right 42">
              <a:extLst>
                <a:ext uri="{FF2B5EF4-FFF2-40B4-BE49-F238E27FC236}">
                  <a16:creationId xmlns:a16="http://schemas.microsoft.com/office/drawing/2014/main" id="{69D174E2-7334-82B2-8AF4-524EF6C5FAE8}"/>
                </a:ext>
              </a:extLst>
            </p:cNvPr>
            <p:cNvSpPr/>
            <p:nvPr/>
          </p:nvSpPr>
          <p:spPr>
            <a:xfrm rot="10800000">
              <a:off x="978093" y="5060732"/>
              <a:ext cx="9104120" cy="368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44" name="TextBox 43">
              <a:extLst>
                <a:ext uri="{FF2B5EF4-FFF2-40B4-BE49-F238E27FC236}">
                  <a16:creationId xmlns:a16="http://schemas.microsoft.com/office/drawing/2014/main" id="{43A28D08-F70D-FB09-2AB9-ACC73A2C8F6C}"/>
                </a:ext>
              </a:extLst>
            </p:cNvPr>
            <p:cNvSpPr txBox="1"/>
            <p:nvPr/>
          </p:nvSpPr>
          <p:spPr>
            <a:xfrm>
              <a:off x="9818266" y="5002079"/>
              <a:ext cx="1708150" cy="523220"/>
            </a:xfrm>
            <a:prstGeom prst="rect">
              <a:avLst/>
            </a:prstGeom>
            <a:noFill/>
          </p:spPr>
          <p:txBody>
            <a:bodyPr wrap="square" rtlCol="0">
              <a:spAutoFit/>
            </a:bodyPr>
            <a:lstStyle/>
            <a:p>
              <a:pPr algn="r"/>
              <a:r>
                <a:rPr lang="en-SG" sz="2800" b="1" noProof="0" dirty="0"/>
                <a:t>Return</a:t>
              </a:r>
            </a:p>
          </p:txBody>
        </p:sp>
      </p:grpSp>
      <p:sp>
        <p:nvSpPr>
          <p:cNvPr id="6" name="Slide Number Placeholder 5">
            <a:extLst>
              <a:ext uri="{FF2B5EF4-FFF2-40B4-BE49-F238E27FC236}">
                <a16:creationId xmlns:a16="http://schemas.microsoft.com/office/drawing/2014/main" id="{1294F926-3177-C941-FE6C-816BA64B07AB}"/>
              </a:ext>
            </a:extLst>
          </p:cNvPr>
          <p:cNvSpPr>
            <a:spLocks noGrp="1"/>
          </p:cNvSpPr>
          <p:nvPr>
            <p:ph type="sldNum" sz="quarter" idx="12"/>
          </p:nvPr>
        </p:nvSpPr>
        <p:spPr/>
        <p:txBody>
          <a:bodyPr/>
          <a:lstStyle/>
          <a:p>
            <a:fld id="{CC057153-B650-4DEB-B370-79DDCFDCE934}" type="slidenum">
              <a:rPr lang="en-SG" noProof="0" smtClean="0"/>
              <a:t>35</a:t>
            </a:fld>
            <a:endParaRPr lang="en-SG" noProof="0" dirty="0"/>
          </a:p>
        </p:txBody>
      </p:sp>
    </p:spTree>
    <p:extLst>
      <p:ext uri="{BB962C8B-B14F-4D97-AF65-F5344CB8AC3E}">
        <p14:creationId xmlns:p14="http://schemas.microsoft.com/office/powerpoint/2010/main" val="28785439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DDA93-2715-DE68-9B64-08E8F34AD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9BA0E-84BD-9491-BAF6-D38C34D6A8F4}"/>
              </a:ext>
            </a:extLst>
          </p:cNvPr>
          <p:cNvSpPr>
            <a:spLocks noGrp="1"/>
          </p:cNvSpPr>
          <p:nvPr>
            <p:ph type="title"/>
          </p:nvPr>
        </p:nvSpPr>
        <p:spPr>
          <a:xfrm>
            <a:off x="1280160" y="-36151"/>
            <a:ext cx="10087699" cy="1280160"/>
          </a:xfrm>
        </p:spPr>
        <p:txBody>
          <a:bodyPr/>
          <a:lstStyle/>
          <a:p>
            <a:r>
              <a:rPr kumimoji="0" lang="en-SG" sz="2400" b="0" i="0" u="none" strike="noStrike" kern="1200" cap="all" spc="0" normalizeH="0" baseline="0" noProof="0" dirty="0">
                <a:ln>
                  <a:noFill/>
                </a:ln>
                <a:solidFill>
                  <a:prstClr val="black"/>
                </a:solidFill>
                <a:effectLst/>
                <a:uLnTx/>
                <a:uFillTx/>
                <a:latin typeface="Univers"/>
                <a:ea typeface="+mj-ea"/>
                <a:cs typeface="+mj-cs"/>
              </a:rPr>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A6128AD6-27F4-77BD-EC26-9CA5CE026778}"/>
              </a:ext>
            </a:extLst>
          </p:cNvPr>
          <p:cNvSpPr>
            <a:spLocks noGrp="1"/>
          </p:cNvSpPr>
          <p:nvPr>
            <p:ph idx="1"/>
          </p:nvPr>
        </p:nvSpPr>
        <p:spPr>
          <a:xfrm>
            <a:off x="1280160" y="1371600"/>
            <a:ext cx="10087699" cy="4846319"/>
          </a:xfrm>
        </p:spPr>
        <p:txBody>
          <a:bodyPr>
            <a:noAutofit/>
          </a:bodyPr>
          <a:lstStyle/>
          <a:p>
            <a:r>
              <a:rPr lang="en-SG" noProof="0" dirty="0"/>
              <a:t>Investors are under constant pressure to choose</a:t>
            </a:r>
          </a:p>
          <a:p>
            <a:pPr lvl="1"/>
            <a:r>
              <a:rPr lang="en-SG" noProof="0" dirty="0"/>
              <a:t>5—7 years to make a sufficient return.</a:t>
            </a:r>
          </a:p>
          <a:p>
            <a:pPr lvl="1"/>
            <a:r>
              <a:rPr lang="en-SG" noProof="0" dirty="0"/>
              <a:t>Competing with other investment funds for money and startups.</a:t>
            </a:r>
          </a:p>
          <a:p>
            <a:r>
              <a:rPr lang="en-SG" noProof="0" dirty="0"/>
              <a:t>Investors compete with other investors by</a:t>
            </a:r>
          </a:p>
          <a:p>
            <a:pPr lvl="1"/>
            <a:r>
              <a:rPr lang="en-SG" noProof="0" dirty="0"/>
              <a:t>better forecasting future value of startups</a:t>
            </a:r>
          </a:p>
          <a:p>
            <a:pPr lvl="1"/>
            <a:r>
              <a:rPr lang="en-SG" noProof="0" dirty="0"/>
              <a:t>de-risking key risks of their investments to increase value</a:t>
            </a:r>
          </a:p>
          <a:p>
            <a:r>
              <a:rPr lang="en-SG" noProof="0" dirty="0"/>
              <a:t>Investors specialize in a particular stage</a:t>
            </a:r>
          </a:p>
          <a:p>
            <a:pPr lvl="1"/>
            <a:r>
              <a:rPr lang="en-SG" noProof="0" dirty="0"/>
              <a:t>Risk tolerance, fund sizes, and stage-specific knowledge.</a:t>
            </a:r>
          </a:p>
          <a:p>
            <a:pPr lvl="1"/>
            <a:r>
              <a:rPr lang="en-SG" noProof="0" dirty="0"/>
              <a:t>Exit your company by selling to the next round of investors.</a:t>
            </a:r>
          </a:p>
          <a:p>
            <a:endParaRPr lang="en-SG" noProof="0" dirty="0"/>
          </a:p>
        </p:txBody>
      </p:sp>
      <p:sp>
        <p:nvSpPr>
          <p:cNvPr id="4" name="Slide Number Placeholder 3">
            <a:extLst>
              <a:ext uri="{FF2B5EF4-FFF2-40B4-BE49-F238E27FC236}">
                <a16:creationId xmlns:a16="http://schemas.microsoft.com/office/drawing/2014/main" id="{70165C35-1C1A-78BB-A9E1-F02F7CFDA7FE}"/>
              </a:ext>
            </a:extLst>
          </p:cNvPr>
          <p:cNvSpPr>
            <a:spLocks noGrp="1"/>
          </p:cNvSpPr>
          <p:nvPr>
            <p:ph type="sldNum" sz="quarter" idx="12"/>
          </p:nvPr>
        </p:nvSpPr>
        <p:spPr/>
        <p:txBody>
          <a:bodyPr/>
          <a:lstStyle/>
          <a:p>
            <a:fld id="{CC057153-B650-4DEB-B370-79DDCFDCE934}" type="slidenum">
              <a:rPr lang="en-SG" noProof="0" smtClean="0"/>
              <a:t>36</a:t>
            </a:fld>
            <a:endParaRPr lang="en-SG" noProof="0" dirty="0"/>
          </a:p>
        </p:txBody>
      </p:sp>
    </p:spTree>
    <p:extLst>
      <p:ext uri="{BB962C8B-B14F-4D97-AF65-F5344CB8AC3E}">
        <p14:creationId xmlns:p14="http://schemas.microsoft.com/office/powerpoint/2010/main" val="195677325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D6B0-8628-2F5F-5034-305F560B7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4455D-1002-8156-B0AD-59E98EBC7045}"/>
              </a:ext>
            </a:extLst>
          </p:cNvPr>
          <p:cNvSpPr>
            <a:spLocks noGrp="1"/>
          </p:cNvSpPr>
          <p:nvPr>
            <p:ph type="title"/>
          </p:nvPr>
        </p:nvSpPr>
        <p:spPr>
          <a:xfrm>
            <a:off x="1280160" y="-36151"/>
            <a:ext cx="10087699" cy="1280160"/>
          </a:xfrm>
        </p:spPr>
        <p:txBody>
          <a:bodyPr/>
          <a:lstStyle/>
          <a:p>
            <a:r>
              <a:rPr kumimoji="0" lang="en-SG" sz="2400" b="0" i="0" u="none" strike="noStrike" kern="1200" cap="all" spc="0" normalizeH="0" baseline="0" noProof="0" dirty="0">
                <a:ln>
                  <a:noFill/>
                </a:ln>
                <a:solidFill>
                  <a:prstClr val="black"/>
                </a:solidFill>
                <a:effectLst/>
                <a:uLnTx/>
                <a:uFillTx/>
                <a:latin typeface="Univers"/>
                <a:ea typeface="+mj-ea"/>
                <a:cs typeface="+mj-cs"/>
              </a:rPr>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E8C82E59-3F49-3234-856D-528C003F0C45}"/>
              </a:ext>
            </a:extLst>
          </p:cNvPr>
          <p:cNvSpPr>
            <a:spLocks noGrp="1"/>
          </p:cNvSpPr>
          <p:nvPr>
            <p:ph idx="1"/>
          </p:nvPr>
        </p:nvSpPr>
        <p:spPr>
          <a:xfrm>
            <a:off x="1280160" y="1371600"/>
            <a:ext cx="10087699" cy="4846319"/>
          </a:xfrm>
        </p:spPr>
        <p:txBody>
          <a:bodyPr>
            <a:noAutofit/>
          </a:bodyPr>
          <a:lstStyle/>
          <a:p>
            <a:r>
              <a:rPr lang="en-SG" noProof="0" dirty="0"/>
              <a:t>Investors generally optimize for what the next investor is looking for, not for eventual market success</a:t>
            </a:r>
          </a:p>
          <a:p>
            <a:pPr lvl="1"/>
            <a:r>
              <a:rPr lang="en-SG" noProof="0" dirty="0"/>
              <a:t>Prone to fads!</a:t>
            </a:r>
          </a:p>
          <a:p>
            <a:r>
              <a:rPr lang="en-SG" noProof="0" dirty="0"/>
              <a:t>Decisions are deeply uncertain</a:t>
            </a:r>
          </a:p>
          <a:p>
            <a:pPr lvl="1"/>
            <a:r>
              <a:rPr lang="en-SG" noProof="0" dirty="0"/>
              <a:t>Both reducible and irreducible uncertainty.</a:t>
            </a:r>
          </a:p>
          <a:p>
            <a:pPr lvl="1"/>
            <a:r>
              <a:rPr lang="en-SG" noProof="0" dirty="0"/>
              <a:t>Early-stage valuations vary considerably.</a:t>
            </a:r>
          </a:p>
          <a:p>
            <a:pPr lvl="2"/>
            <a:r>
              <a:rPr lang="en-SG" noProof="0" dirty="0"/>
              <a:t>There may even be no single “true” value.</a:t>
            </a:r>
          </a:p>
          <a:p>
            <a:r>
              <a:rPr lang="en-SG" noProof="0" dirty="0"/>
              <a:t>Early-stage investors have absurd risk tolerance, especially in technology / SaaS / AI</a:t>
            </a:r>
          </a:p>
          <a:p>
            <a:pPr lvl="1"/>
            <a:r>
              <a:rPr lang="en-SG" noProof="0" dirty="0"/>
              <a:t>Rule of thumb: 100 </a:t>
            </a:r>
            <a:r>
              <a:rPr lang="en-SG" noProof="0" dirty="0">
                <a:sym typeface="Wingdings" panose="05000000000000000000" pitchFamily="2" charset="2"/>
              </a:rPr>
              <a:t> </a:t>
            </a:r>
            <a:r>
              <a:rPr lang="en-SG" noProof="0" dirty="0"/>
              <a:t>10 break-even </a:t>
            </a:r>
            <a:r>
              <a:rPr lang="en-SG" noProof="0" dirty="0">
                <a:sym typeface="Wingdings" panose="05000000000000000000" pitchFamily="2" charset="2"/>
              </a:rPr>
              <a:t></a:t>
            </a:r>
            <a:r>
              <a:rPr lang="en-SG" noProof="0" dirty="0"/>
              <a:t> 1 makes 100x return</a:t>
            </a:r>
          </a:p>
          <a:p>
            <a:pPr lvl="1"/>
            <a:r>
              <a:rPr lang="en-SG" noProof="0" dirty="0"/>
              <a:t>They are </a:t>
            </a:r>
            <a:r>
              <a:rPr lang="en-SG" i="1" noProof="0" dirty="0"/>
              <a:t>only </a:t>
            </a:r>
            <a:r>
              <a:rPr lang="en-SG" noProof="0" dirty="0"/>
              <a:t>interested in high-risk high-returns.</a:t>
            </a:r>
          </a:p>
        </p:txBody>
      </p:sp>
      <p:sp>
        <p:nvSpPr>
          <p:cNvPr id="4" name="Slide Number Placeholder 3">
            <a:extLst>
              <a:ext uri="{FF2B5EF4-FFF2-40B4-BE49-F238E27FC236}">
                <a16:creationId xmlns:a16="http://schemas.microsoft.com/office/drawing/2014/main" id="{EF783CAB-F603-56EE-CCB3-409DC68D8FD8}"/>
              </a:ext>
            </a:extLst>
          </p:cNvPr>
          <p:cNvSpPr>
            <a:spLocks noGrp="1"/>
          </p:cNvSpPr>
          <p:nvPr>
            <p:ph type="sldNum" sz="quarter" idx="12"/>
          </p:nvPr>
        </p:nvSpPr>
        <p:spPr/>
        <p:txBody>
          <a:bodyPr/>
          <a:lstStyle/>
          <a:p>
            <a:fld id="{CC057153-B650-4DEB-B370-79DDCFDCE934}" type="slidenum">
              <a:rPr lang="en-SG" noProof="0" smtClean="0"/>
              <a:t>37</a:t>
            </a:fld>
            <a:endParaRPr lang="en-SG" noProof="0" dirty="0"/>
          </a:p>
        </p:txBody>
      </p:sp>
    </p:spTree>
    <p:extLst>
      <p:ext uri="{BB962C8B-B14F-4D97-AF65-F5344CB8AC3E}">
        <p14:creationId xmlns:p14="http://schemas.microsoft.com/office/powerpoint/2010/main" val="275895875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B009-831D-62A3-4CD9-57196B34E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76838-67F2-AF7C-6227-F5ABCDB0140B}"/>
              </a:ext>
            </a:extLst>
          </p:cNvPr>
          <p:cNvSpPr>
            <a:spLocks noGrp="1"/>
          </p:cNvSpPr>
          <p:nvPr>
            <p:ph type="title"/>
          </p:nvPr>
        </p:nvSpPr>
        <p:spPr>
          <a:xfrm>
            <a:off x="1280160" y="-36151"/>
            <a:ext cx="10087699" cy="1280160"/>
          </a:xfrm>
        </p:spPr>
        <p:txBody>
          <a:bodyPr/>
          <a:lstStyle/>
          <a:p>
            <a:r>
              <a:rPr kumimoji="0" lang="en-SG" sz="2400" b="0" i="0" u="none" strike="noStrike" kern="1200" cap="all" spc="0" normalizeH="0" baseline="0" noProof="0" dirty="0">
                <a:ln>
                  <a:noFill/>
                </a:ln>
                <a:solidFill>
                  <a:prstClr val="black"/>
                </a:solidFill>
                <a:effectLst/>
                <a:uLnTx/>
                <a:uFillTx/>
                <a:latin typeface="Univers"/>
                <a:ea typeface="+mj-ea"/>
                <a:cs typeface="+mj-cs"/>
              </a:rPr>
              <a:t>Fundraising</a:t>
            </a:r>
            <a:br>
              <a:rPr lang="en-SG" noProof="0" dirty="0"/>
            </a:br>
            <a:r>
              <a:rPr lang="en-SG" noProof="0" dirty="0"/>
              <a:t>What DO investors Look for?</a:t>
            </a:r>
          </a:p>
        </p:txBody>
      </p:sp>
      <p:sp>
        <p:nvSpPr>
          <p:cNvPr id="3" name="Content Placeholder 2">
            <a:extLst>
              <a:ext uri="{FF2B5EF4-FFF2-40B4-BE49-F238E27FC236}">
                <a16:creationId xmlns:a16="http://schemas.microsoft.com/office/drawing/2014/main" id="{A49E5C15-9100-47FE-C617-E85E12CFE7D8}"/>
              </a:ext>
            </a:extLst>
          </p:cNvPr>
          <p:cNvSpPr>
            <a:spLocks noGrp="1"/>
          </p:cNvSpPr>
          <p:nvPr>
            <p:ph idx="1"/>
          </p:nvPr>
        </p:nvSpPr>
        <p:spPr>
          <a:xfrm>
            <a:off x="1280160" y="1371600"/>
            <a:ext cx="10087699" cy="4846319"/>
          </a:xfrm>
        </p:spPr>
        <p:txBody>
          <a:bodyPr>
            <a:normAutofit/>
          </a:bodyPr>
          <a:lstStyle/>
          <a:p>
            <a:r>
              <a:rPr lang="en-SG" noProof="0" dirty="0"/>
              <a:t>Investors know the market better than you, but</a:t>
            </a:r>
            <a:br>
              <a:rPr lang="en-SG" noProof="0" dirty="0"/>
            </a:br>
            <a:r>
              <a:rPr lang="en-SG" noProof="0" dirty="0"/>
              <a:t>you know your company better than them. </a:t>
            </a:r>
          </a:p>
          <a:p>
            <a:pPr lvl="1"/>
            <a:r>
              <a:rPr lang="en-SG" noProof="0" dirty="0"/>
              <a:t>Importance of Due Diligence.</a:t>
            </a:r>
          </a:p>
          <a:p>
            <a:endParaRPr lang="en-SG" noProof="0" dirty="0"/>
          </a:p>
        </p:txBody>
      </p:sp>
      <p:sp>
        <p:nvSpPr>
          <p:cNvPr id="4" name="Slide Number Placeholder 3">
            <a:extLst>
              <a:ext uri="{FF2B5EF4-FFF2-40B4-BE49-F238E27FC236}">
                <a16:creationId xmlns:a16="http://schemas.microsoft.com/office/drawing/2014/main" id="{C338E06F-5A32-2217-E223-1422FED8F1DB}"/>
              </a:ext>
            </a:extLst>
          </p:cNvPr>
          <p:cNvSpPr>
            <a:spLocks noGrp="1"/>
          </p:cNvSpPr>
          <p:nvPr>
            <p:ph type="sldNum" sz="quarter" idx="12"/>
          </p:nvPr>
        </p:nvSpPr>
        <p:spPr/>
        <p:txBody>
          <a:bodyPr/>
          <a:lstStyle/>
          <a:p>
            <a:fld id="{CC057153-B650-4DEB-B370-79DDCFDCE934}" type="slidenum">
              <a:rPr lang="en-SG" noProof="0" smtClean="0"/>
              <a:t>38</a:t>
            </a:fld>
            <a:endParaRPr lang="en-SG" noProof="0" dirty="0"/>
          </a:p>
        </p:txBody>
      </p:sp>
    </p:spTree>
    <p:extLst>
      <p:ext uri="{BB962C8B-B14F-4D97-AF65-F5344CB8AC3E}">
        <p14:creationId xmlns:p14="http://schemas.microsoft.com/office/powerpoint/2010/main" val="74244652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5980F-340F-E32D-8C4A-600A970FB5A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9EA8C3A-0797-2AFB-8A31-8DBCA4387280}"/>
              </a:ext>
            </a:extLst>
          </p:cNvPr>
          <p:cNvSpPr txBox="1">
            <a:spLocks/>
          </p:cNvSpPr>
          <p:nvPr/>
        </p:nvSpPr>
        <p:spPr>
          <a:xfrm>
            <a:off x="6723402" y="726080"/>
            <a:ext cx="5468598" cy="128016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spc="0" baseline="0">
                <a:solidFill>
                  <a:schemeClr val="tx1"/>
                </a:solidFill>
                <a:latin typeface="+mj-lt"/>
                <a:ea typeface="+mj-ea"/>
                <a:cs typeface="+mj-cs"/>
              </a:defRPr>
            </a:lvl1pPr>
          </a:lstStyle>
          <a:p>
            <a:r>
              <a:rPr lang="en-SG" sz="2400" noProof="0" dirty="0"/>
              <a:t>Filter:</a:t>
            </a:r>
            <a:br>
              <a:rPr lang="en-SG" sz="2400" noProof="0" dirty="0"/>
            </a:br>
            <a:r>
              <a:rPr lang="en-SG" noProof="0" dirty="0"/>
              <a:t>Customer Discovery</a:t>
            </a:r>
          </a:p>
        </p:txBody>
      </p:sp>
      <p:sp>
        <p:nvSpPr>
          <p:cNvPr id="12" name="Content Placeholder 5">
            <a:extLst>
              <a:ext uri="{FF2B5EF4-FFF2-40B4-BE49-F238E27FC236}">
                <a16:creationId xmlns:a16="http://schemas.microsoft.com/office/drawing/2014/main" id="{50A69ADF-AE9F-02D1-AF16-434BE79A17BC}"/>
              </a:ext>
            </a:extLst>
          </p:cNvPr>
          <p:cNvSpPr txBox="1">
            <a:spLocks/>
          </p:cNvSpPr>
          <p:nvPr/>
        </p:nvSpPr>
        <p:spPr>
          <a:xfrm>
            <a:off x="6723402" y="2101075"/>
            <a:ext cx="4846320" cy="426694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2400" noProof="0" dirty="0"/>
              <a:t>Will someone actually pay?</a:t>
            </a:r>
          </a:p>
          <a:p>
            <a:r>
              <a:rPr lang="en-SG" sz="2400" noProof="0" dirty="0"/>
              <a:t>Can someone pay for it?</a:t>
            </a:r>
          </a:p>
          <a:p>
            <a:r>
              <a:rPr lang="en-SG" sz="2400" noProof="0" dirty="0"/>
              <a:t>Other than the product, what do you need?</a:t>
            </a:r>
          </a:p>
          <a:p>
            <a:r>
              <a:rPr lang="en-SG" sz="2400" noProof="0" dirty="0"/>
              <a:t>Will your team fall apart?</a:t>
            </a:r>
          </a:p>
        </p:txBody>
      </p:sp>
      <p:sp>
        <p:nvSpPr>
          <p:cNvPr id="2" name="Slide Number Placeholder 1">
            <a:extLst>
              <a:ext uri="{FF2B5EF4-FFF2-40B4-BE49-F238E27FC236}">
                <a16:creationId xmlns:a16="http://schemas.microsoft.com/office/drawing/2014/main" id="{3E779DDA-8BD1-3BDA-AB07-DB14FA38D522}"/>
              </a:ext>
            </a:extLst>
          </p:cNvPr>
          <p:cNvSpPr>
            <a:spLocks noGrp="1"/>
          </p:cNvSpPr>
          <p:nvPr>
            <p:ph type="sldNum" sz="quarter" idx="12"/>
          </p:nvPr>
        </p:nvSpPr>
        <p:spPr/>
        <p:txBody>
          <a:bodyPr/>
          <a:lstStyle/>
          <a:p>
            <a:fld id="{CC057153-B650-4DEB-B370-79DDCFDCE934}" type="slidenum">
              <a:rPr lang="en-SG" noProof="0" smtClean="0"/>
              <a:t>39</a:t>
            </a:fld>
            <a:endParaRPr lang="en-SG" noProof="0" dirty="0"/>
          </a:p>
        </p:txBody>
      </p:sp>
    </p:spTree>
    <p:extLst>
      <p:ext uri="{BB962C8B-B14F-4D97-AF65-F5344CB8AC3E}">
        <p14:creationId xmlns:p14="http://schemas.microsoft.com/office/powerpoint/2010/main" val="115666274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0DD6C-D530-8F9C-CADA-2667AC2B5E33}"/>
              </a:ext>
            </a:extLst>
          </p:cNvPr>
          <p:cNvSpPr>
            <a:spLocks noGrp="1"/>
          </p:cNvSpPr>
          <p:nvPr>
            <p:ph type="ctrTitle"/>
          </p:nvPr>
        </p:nvSpPr>
        <p:spPr>
          <a:xfrm>
            <a:off x="1280160" y="301752"/>
            <a:ext cx="4663438" cy="6025896"/>
          </a:xfrm>
        </p:spPr>
        <p:txBody>
          <a:bodyPr/>
          <a:lstStyle/>
          <a:p>
            <a:r>
              <a:rPr lang="en-SG" noProof="0" dirty="0"/>
              <a:t>Starting up a company</a:t>
            </a:r>
          </a:p>
        </p:txBody>
      </p:sp>
      <p:sp>
        <p:nvSpPr>
          <p:cNvPr id="8" name="TextBox 7">
            <a:extLst>
              <a:ext uri="{FF2B5EF4-FFF2-40B4-BE49-F238E27FC236}">
                <a16:creationId xmlns:a16="http://schemas.microsoft.com/office/drawing/2014/main" id="{69A53283-4F20-243E-B740-1AAFABF4F420}"/>
              </a:ext>
            </a:extLst>
          </p:cNvPr>
          <p:cNvSpPr txBox="1"/>
          <p:nvPr/>
        </p:nvSpPr>
        <p:spPr>
          <a:xfrm>
            <a:off x="6673219" y="301752"/>
            <a:ext cx="5192716" cy="6370975"/>
          </a:xfrm>
          <a:prstGeom prst="rect">
            <a:avLst/>
          </a:prstGeom>
          <a:noFill/>
        </p:spPr>
        <p:txBody>
          <a:bodyPr wrap="square" rtlCol="0">
            <a:spAutoFit/>
          </a:bodyPr>
          <a:lstStyle/>
          <a:p>
            <a:pPr>
              <a:lnSpc>
                <a:spcPct val="80000"/>
              </a:lnSpc>
            </a:pPr>
            <a:r>
              <a:rPr lang="en-SG" sz="6000" noProof="0" dirty="0">
                <a:solidFill>
                  <a:schemeClr val="bg1"/>
                </a:solidFill>
              </a:rPr>
              <a:t>Starting a company is like staring into the abyss and eating glass.</a:t>
            </a:r>
          </a:p>
          <a:p>
            <a:endParaRPr lang="en-SG" sz="1200" noProof="0" dirty="0">
              <a:solidFill>
                <a:schemeClr val="bg1"/>
              </a:solidFill>
            </a:endParaRPr>
          </a:p>
          <a:p>
            <a:pPr algn="r"/>
            <a:br>
              <a:rPr lang="en-SG" sz="3600" noProof="0" dirty="0">
                <a:solidFill>
                  <a:schemeClr val="bg1"/>
                </a:solidFill>
              </a:rPr>
            </a:br>
            <a:br>
              <a:rPr lang="en-SG" sz="3600" noProof="0" dirty="0">
                <a:solidFill>
                  <a:schemeClr val="bg1"/>
                </a:solidFill>
              </a:rPr>
            </a:br>
            <a:r>
              <a:rPr lang="en-SG" sz="3600" noProof="0" dirty="0">
                <a:solidFill>
                  <a:schemeClr val="bg1"/>
                </a:solidFill>
              </a:rPr>
              <a:t>— Elon Musk </a:t>
            </a:r>
          </a:p>
        </p:txBody>
      </p:sp>
      <p:sp>
        <p:nvSpPr>
          <p:cNvPr id="2" name="Slide Number Placeholder 1">
            <a:extLst>
              <a:ext uri="{FF2B5EF4-FFF2-40B4-BE49-F238E27FC236}">
                <a16:creationId xmlns:a16="http://schemas.microsoft.com/office/drawing/2014/main" id="{D16C9A34-84F7-6492-F71B-4D071ECBE4B7}"/>
              </a:ext>
            </a:extLst>
          </p:cNvPr>
          <p:cNvSpPr>
            <a:spLocks noGrp="1"/>
          </p:cNvSpPr>
          <p:nvPr>
            <p:ph type="sldNum" sz="quarter" idx="12"/>
          </p:nvPr>
        </p:nvSpPr>
        <p:spPr/>
        <p:txBody>
          <a:bodyPr/>
          <a:lstStyle/>
          <a:p>
            <a:fld id="{CC057153-B650-4DEB-B370-79DDCFDCE934}" type="slidenum">
              <a:rPr lang="en-SG" noProof="0" smtClean="0"/>
              <a:t>4</a:t>
            </a:fld>
            <a:endParaRPr lang="en-SG" noProof="0" dirty="0"/>
          </a:p>
        </p:txBody>
      </p:sp>
    </p:spTree>
    <p:extLst>
      <p:ext uri="{BB962C8B-B14F-4D97-AF65-F5344CB8AC3E}">
        <p14:creationId xmlns:p14="http://schemas.microsoft.com/office/powerpoint/2010/main" val="316666270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A970-62E6-975D-FC49-CBE53D159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DF5FD-0A3A-407D-97BB-E8FA2CF12F67}"/>
              </a:ext>
            </a:extLst>
          </p:cNvPr>
          <p:cNvSpPr>
            <a:spLocks noGrp="1"/>
          </p:cNvSpPr>
          <p:nvPr>
            <p:ph type="title"/>
          </p:nvPr>
        </p:nvSpPr>
        <p:spPr/>
        <p:txBody>
          <a:bodyPr/>
          <a:lstStyle/>
          <a:p>
            <a:r>
              <a:rPr lang="en-SG" sz="2400" noProof="0" dirty="0"/>
              <a:t>Filter</a:t>
            </a:r>
            <a:r>
              <a:rPr lang="en-SG" sz="2400" b="0" noProof="0" dirty="0"/>
              <a:t>: Customer Discovery</a:t>
            </a:r>
            <a:br>
              <a:rPr lang="en-SG" b="0" noProof="0" dirty="0"/>
            </a:br>
            <a:r>
              <a:rPr lang="en-SG" noProof="0" dirty="0"/>
              <a:t>WebVan</a:t>
            </a:r>
          </a:p>
        </p:txBody>
      </p:sp>
      <p:sp>
        <p:nvSpPr>
          <p:cNvPr id="5" name="Content Placeholder 4">
            <a:extLst>
              <a:ext uri="{FF2B5EF4-FFF2-40B4-BE49-F238E27FC236}">
                <a16:creationId xmlns:a16="http://schemas.microsoft.com/office/drawing/2014/main" id="{DC51B403-5F01-E944-B525-E299723D2C1B}"/>
              </a:ext>
            </a:extLst>
          </p:cNvPr>
          <p:cNvSpPr>
            <a:spLocks noGrp="1"/>
          </p:cNvSpPr>
          <p:nvPr>
            <p:ph sz="half" idx="2"/>
          </p:nvPr>
        </p:nvSpPr>
        <p:spPr/>
        <p:txBody>
          <a:bodyPr>
            <a:normAutofit/>
          </a:bodyPr>
          <a:lstStyle/>
          <a:p>
            <a:endParaRPr lang="en-SG" sz="2400" noProof="0" dirty="0"/>
          </a:p>
        </p:txBody>
      </p:sp>
      <p:sp>
        <p:nvSpPr>
          <p:cNvPr id="3" name="Content Placeholder 2">
            <a:extLst>
              <a:ext uri="{FF2B5EF4-FFF2-40B4-BE49-F238E27FC236}">
                <a16:creationId xmlns:a16="http://schemas.microsoft.com/office/drawing/2014/main" id="{829AFCD3-3DE5-0698-5B62-7FC742ACE13E}"/>
              </a:ext>
            </a:extLst>
          </p:cNvPr>
          <p:cNvSpPr>
            <a:spLocks noGrp="1"/>
          </p:cNvSpPr>
          <p:nvPr>
            <p:ph sz="quarter" idx="4"/>
          </p:nvPr>
        </p:nvSpPr>
        <p:spPr/>
        <p:txBody>
          <a:bodyPr>
            <a:normAutofit/>
          </a:bodyPr>
          <a:lstStyle/>
          <a:p>
            <a:r>
              <a:rPr lang="en-SG" sz="2400" noProof="0" dirty="0"/>
              <a:t>Original grocery delivery website in 1999. One of the most famous busts of the 2001 dotcom bubble.</a:t>
            </a:r>
          </a:p>
          <a:p>
            <a:endParaRPr lang="en-SG" sz="2400" noProof="0" dirty="0"/>
          </a:p>
          <a:p>
            <a:r>
              <a:rPr lang="en-SG" sz="2400" noProof="0" dirty="0"/>
              <a:t>Raised $396M from VCs and $375M in an IPO.</a:t>
            </a:r>
          </a:p>
          <a:p>
            <a:endParaRPr lang="en-SG" sz="2400" noProof="0" dirty="0"/>
          </a:p>
          <a:p>
            <a:r>
              <a:rPr lang="en-SG" sz="2400" noProof="0" dirty="0"/>
              <a:t>Why did they go bankrupt?</a:t>
            </a:r>
          </a:p>
        </p:txBody>
      </p:sp>
      <p:pic>
        <p:nvPicPr>
          <p:cNvPr id="2050" name="Picture 2" descr="Grocery Delivery: 2nd Time's the Charm? Instacart vs. Webvan - Technology  and Operations Management">
            <a:extLst>
              <a:ext uri="{FF2B5EF4-FFF2-40B4-BE49-F238E27FC236}">
                <a16:creationId xmlns:a16="http://schemas.microsoft.com/office/drawing/2014/main" id="{AA84755A-4D9D-D9A9-8517-2376E5805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58" y="1172733"/>
            <a:ext cx="6320075" cy="4512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50235659-19E5-9315-6076-2EEF656BF31E}"/>
              </a:ext>
            </a:extLst>
          </p:cNvPr>
          <p:cNvSpPr>
            <a:spLocks noGrp="1"/>
          </p:cNvSpPr>
          <p:nvPr>
            <p:ph type="sldNum" sz="quarter" idx="12"/>
          </p:nvPr>
        </p:nvSpPr>
        <p:spPr/>
        <p:txBody>
          <a:bodyPr/>
          <a:lstStyle/>
          <a:p>
            <a:fld id="{CC057153-B650-4DEB-B370-79DDCFDCE934}" type="slidenum">
              <a:rPr lang="en-SG" noProof="0" smtClean="0"/>
              <a:t>40</a:t>
            </a:fld>
            <a:endParaRPr lang="en-SG" noProof="0" dirty="0"/>
          </a:p>
        </p:txBody>
      </p:sp>
    </p:spTree>
    <p:extLst>
      <p:ext uri="{BB962C8B-B14F-4D97-AF65-F5344CB8AC3E}">
        <p14:creationId xmlns:p14="http://schemas.microsoft.com/office/powerpoint/2010/main" val="115439691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2422D3-45BF-220B-3207-563C63D3F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CB99B-B58C-7C46-2804-243252F547C4}"/>
              </a:ext>
            </a:extLst>
          </p:cNvPr>
          <p:cNvSpPr>
            <a:spLocks noGrp="1"/>
          </p:cNvSpPr>
          <p:nvPr>
            <p:ph type="title"/>
          </p:nvPr>
        </p:nvSpPr>
        <p:spPr/>
        <p:txBody>
          <a:bodyPr/>
          <a:lstStyle/>
          <a:p>
            <a:r>
              <a:rPr lang="en-SG" sz="2400" noProof="0" dirty="0"/>
              <a:t>Filter</a:t>
            </a:r>
            <a:r>
              <a:rPr lang="en-SG" sz="2400" b="0" noProof="0" dirty="0"/>
              <a:t>: Customer Discovery</a:t>
            </a:r>
            <a:br>
              <a:rPr lang="en-SG" b="0" noProof="0" dirty="0"/>
            </a:br>
            <a:r>
              <a:rPr lang="en-SG" noProof="0" dirty="0"/>
              <a:t>Clear and Unambiguous Failure</a:t>
            </a:r>
          </a:p>
        </p:txBody>
      </p:sp>
      <p:sp>
        <p:nvSpPr>
          <p:cNvPr id="5" name="Content Placeholder 4">
            <a:extLst>
              <a:ext uri="{FF2B5EF4-FFF2-40B4-BE49-F238E27FC236}">
                <a16:creationId xmlns:a16="http://schemas.microsoft.com/office/drawing/2014/main" id="{DF22086D-C172-F5D1-B955-FAEB90BC1DC8}"/>
              </a:ext>
            </a:extLst>
          </p:cNvPr>
          <p:cNvSpPr>
            <a:spLocks noGrp="1"/>
          </p:cNvSpPr>
          <p:nvPr>
            <p:ph idx="1"/>
          </p:nvPr>
        </p:nvSpPr>
        <p:spPr/>
        <p:txBody>
          <a:bodyPr>
            <a:normAutofit/>
          </a:bodyPr>
          <a:lstStyle/>
          <a:p>
            <a:pPr marL="0" indent="0">
              <a:buNone/>
            </a:pPr>
            <a:r>
              <a:rPr lang="en-SG" sz="2400" noProof="0" dirty="0"/>
              <a:t>Clear and unambiguous failure is the </a:t>
            </a:r>
            <a:r>
              <a:rPr lang="en-SG" sz="2400" b="1" noProof="0" dirty="0"/>
              <a:t>best kind</a:t>
            </a:r>
            <a:r>
              <a:rPr lang="en-SG" sz="2400" noProof="0" dirty="0"/>
              <a:t> of failure. Alternatives:</a:t>
            </a:r>
          </a:p>
          <a:p>
            <a:r>
              <a:rPr lang="en-SG" sz="2000" noProof="0" dirty="0"/>
              <a:t>You can be rejected by your customers.</a:t>
            </a:r>
          </a:p>
          <a:p>
            <a:pPr lvl="1"/>
            <a:r>
              <a:rPr lang="en-SG" sz="1800" noProof="0" dirty="0"/>
              <a:t>MelaFind melanoma detection tool (MELA Sciences)</a:t>
            </a:r>
          </a:p>
          <a:p>
            <a:pPr lvl="1"/>
            <a:r>
              <a:rPr lang="en-SG" sz="1800" noProof="0" dirty="0"/>
              <a:t>More sensitive than dermatologists, but less specific; distrusted in practice.</a:t>
            </a:r>
          </a:p>
          <a:p>
            <a:r>
              <a:rPr lang="en-SG" sz="2000" noProof="0" dirty="0"/>
              <a:t>You can break the existing workflow.</a:t>
            </a:r>
          </a:p>
          <a:p>
            <a:pPr lvl="1"/>
            <a:r>
              <a:rPr lang="en-SG" sz="1800" noProof="0" dirty="0"/>
              <a:t>NC-stat automated diabetic neuropathy device (NeuroMetrix)</a:t>
            </a:r>
          </a:p>
          <a:p>
            <a:pPr lvl="1"/>
            <a:r>
              <a:rPr lang="en-SG" sz="1800" noProof="0" dirty="0"/>
              <a:t>Less work for similar accuracy but adds a delay between visit and diagnosis. Resisted by neurologists, indifferent primary care doctors.</a:t>
            </a:r>
          </a:p>
          <a:p>
            <a:r>
              <a:rPr lang="en-SG" sz="2000" noProof="0" dirty="0"/>
              <a:t>You can be too novel for any existing workflow.</a:t>
            </a:r>
          </a:p>
          <a:p>
            <a:pPr lvl="1"/>
            <a:r>
              <a:rPr lang="en-SG" sz="1800" noProof="0" dirty="0"/>
              <a:t>Hemopurifier device scrubs </a:t>
            </a:r>
            <a:r>
              <a:rPr kumimoji="0" lang="en-SG" sz="1800" i="0" u="none" strike="noStrike" kern="1200" cap="none" spc="0" normalizeH="0" baseline="0" noProof="0" dirty="0">
                <a:ln>
                  <a:noFill/>
                </a:ln>
                <a:solidFill>
                  <a:prstClr val="black"/>
                </a:solidFill>
                <a:effectLst/>
                <a:uLnTx/>
                <a:uFillTx/>
              </a:rPr>
              <a:t>viruses from your blood during dialysis</a:t>
            </a:r>
            <a:r>
              <a:rPr kumimoji="0" lang="en-SG" sz="1800" i="0" u="none" strike="noStrike" kern="1200" cap="none" spc="0" normalizeH="0" noProof="0" dirty="0">
                <a:ln>
                  <a:noFill/>
                </a:ln>
                <a:solidFill>
                  <a:prstClr val="black"/>
                </a:solidFill>
                <a:effectLst/>
                <a:uLnTx/>
                <a:uFillTx/>
              </a:rPr>
              <a:t> (</a:t>
            </a:r>
            <a:r>
              <a:rPr lang="en-SG" sz="1800" dirty="0"/>
              <a:t>Aethlon)</a:t>
            </a:r>
            <a:endParaRPr kumimoji="0" lang="en-SG" sz="1800" i="0" u="none" strike="noStrike" kern="1200" cap="none" spc="0" normalizeH="0" baseline="0" noProof="0" dirty="0">
              <a:ln>
                <a:noFill/>
              </a:ln>
              <a:solidFill>
                <a:prstClr val="black"/>
              </a:solidFill>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SG" sz="1800" noProof="0" dirty="0">
                <a:solidFill>
                  <a:prstClr val="black"/>
                </a:solidFill>
              </a:rPr>
              <a:t>Doctors have no usage standards; hospitals have no billing standards.</a:t>
            </a:r>
          </a:p>
          <a:p>
            <a:pPr marL="0" indent="0">
              <a:spcBef>
                <a:spcPts val="500"/>
              </a:spcBef>
              <a:buNone/>
              <a:defRPr/>
            </a:pPr>
            <a:endParaRPr lang="en-SG" sz="2200" noProof="0" dirty="0">
              <a:solidFill>
                <a:prstClr val="black"/>
              </a:solidFill>
            </a:endParaRPr>
          </a:p>
          <a:p>
            <a:pPr marL="0" indent="0">
              <a:spcBef>
                <a:spcPts val="500"/>
              </a:spcBef>
              <a:buNone/>
              <a:defRPr/>
            </a:pPr>
            <a:r>
              <a:rPr lang="en-SG" sz="2200" b="1" noProof="0" dirty="0">
                <a:solidFill>
                  <a:prstClr val="black"/>
                </a:solidFill>
              </a:rPr>
              <a:t>This is after spending tens of millions of dollars bringing an FDA-approved product to market.</a:t>
            </a:r>
          </a:p>
        </p:txBody>
      </p:sp>
      <p:sp>
        <p:nvSpPr>
          <p:cNvPr id="3" name="Slide Number Placeholder 2">
            <a:extLst>
              <a:ext uri="{FF2B5EF4-FFF2-40B4-BE49-F238E27FC236}">
                <a16:creationId xmlns:a16="http://schemas.microsoft.com/office/drawing/2014/main" id="{593A86B6-46AF-C824-DCAC-C251BB599550}"/>
              </a:ext>
            </a:extLst>
          </p:cNvPr>
          <p:cNvSpPr>
            <a:spLocks noGrp="1"/>
          </p:cNvSpPr>
          <p:nvPr>
            <p:ph type="sldNum" sz="quarter" idx="12"/>
          </p:nvPr>
        </p:nvSpPr>
        <p:spPr/>
        <p:txBody>
          <a:bodyPr/>
          <a:lstStyle/>
          <a:p>
            <a:fld id="{CC057153-B650-4DEB-B370-79DDCFDCE934}" type="slidenum">
              <a:rPr lang="en-SG" noProof="0" smtClean="0"/>
              <a:t>41</a:t>
            </a:fld>
            <a:endParaRPr lang="en-SG" noProof="0" dirty="0"/>
          </a:p>
        </p:txBody>
      </p:sp>
    </p:spTree>
    <p:extLst>
      <p:ext uri="{BB962C8B-B14F-4D97-AF65-F5344CB8AC3E}">
        <p14:creationId xmlns:p14="http://schemas.microsoft.com/office/powerpoint/2010/main" val="137438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B5F5F-910F-A1E2-9FCA-716D19EEF7A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3902531-DDFA-8AA7-7889-00A16AB71BF4}"/>
              </a:ext>
            </a:extLst>
          </p:cNvPr>
          <p:cNvSpPr txBox="1">
            <a:spLocks/>
          </p:cNvSpPr>
          <p:nvPr/>
        </p:nvSpPr>
        <p:spPr>
          <a:xfrm>
            <a:off x="6723402" y="726080"/>
            <a:ext cx="5468598" cy="128016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spc="0" baseline="0">
                <a:solidFill>
                  <a:schemeClr val="tx1"/>
                </a:solidFill>
                <a:latin typeface="+mj-lt"/>
                <a:ea typeface="+mj-ea"/>
                <a:cs typeface="+mj-cs"/>
              </a:defRPr>
            </a:lvl1pPr>
          </a:lstStyle>
          <a:p>
            <a:r>
              <a:rPr lang="en-SG" sz="2400" noProof="0" dirty="0"/>
              <a:t>Filter:</a:t>
            </a:r>
            <a:br>
              <a:rPr lang="en-SG" sz="2400" noProof="0" dirty="0"/>
            </a:br>
            <a:r>
              <a:rPr lang="en-SG" noProof="0" dirty="0"/>
              <a:t>Customer Discovery</a:t>
            </a:r>
          </a:p>
        </p:txBody>
      </p:sp>
      <p:sp>
        <p:nvSpPr>
          <p:cNvPr id="12" name="Content Placeholder 5">
            <a:extLst>
              <a:ext uri="{FF2B5EF4-FFF2-40B4-BE49-F238E27FC236}">
                <a16:creationId xmlns:a16="http://schemas.microsoft.com/office/drawing/2014/main" id="{6C94256E-5E5C-EFB2-E973-626F7AD31340}"/>
              </a:ext>
            </a:extLst>
          </p:cNvPr>
          <p:cNvSpPr txBox="1">
            <a:spLocks/>
          </p:cNvSpPr>
          <p:nvPr/>
        </p:nvSpPr>
        <p:spPr>
          <a:xfrm>
            <a:off x="6723402" y="2101075"/>
            <a:ext cx="4846320" cy="426694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2400" noProof="0" dirty="0"/>
              <a:t>Will someone actually pay?</a:t>
            </a:r>
          </a:p>
          <a:p>
            <a:r>
              <a:rPr lang="en-SG" sz="2400" noProof="0" dirty="0"/>
              <a:t>Can someone pay for it?</a:t>
            </a:r>
          </a:p>
          <a:p>
            <a:r>
              <a:rPr lang="en-SG" sz="2400" noProof="0" dirty="0"/>
              <a:t>Other than the product, what do you need?</a:t>
            </a:r>
          </a:p>
          <a:p>
            <a:r>
              <a:rPr lang="en-SG" sz="2400" noProof="0" dirty="0"/>
              <a:t>Will your team fall apart?</a:t>
            </a:r>
          </a:p>
        </p:txBody>
      </p:sp>
      <p:sp>
        <p:nvSpPr>
          <p:cNvPr id="2" name="Slide Number Placeholder 1">
            <a:extLst>
              <a:ext uri="{FF2B5EF4-FFF2-40B4-BE49-F238E27FC236}">
                <a16:creationId xmlns:a16="http://schemas.microsoft.com/office/drawing/2014/main" id="{A25E4F12-BACB-6580-167E-263BB83F422F}"/>
              </a:ext>
            </a:extLst>
          </p:cNvPr>
          <p:cNvSpPr>
            <a:spLocks noGrp="1"/>
          </p:cNvSpPr>
          <p:nvPr>
            <p:ph type="sldNum" sz="quarter" idx="12"/>
          </p:nvPr>
        </p:nvSpPr>
        <p:spPr/>
        <p:txBody>
          <a:bodyPr/>
          <a:lstStyle/>
          <a:p>
            <a:fld id="{CC057153-B650-4DEB-B370-79DDCFDCE934}" type="slidenum">
              <a:rPr lang="en-SG" noProof="0" smtClean="0"/>
              <a:t>42</a:t>
            </a:fld>
            <a:endParaRPr lang="en-SG" noProof="0" dirty="0"/>
          </a:p>
        </p:txBody>
      </p:sp>
    </p:spTree>
    <p:extLst>
      <p:ext uri="{BB962C8B-B14F-4D97-AF65-F5344CB8AC3E}">
        <p14:creationId xmlns:p14="http://schemas.microsoft.com/office/powerpoint/2010/main" val="150298007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5C75-7788-60EB-FB30-C0AEBB72E002}"/>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CAPEX </a:t>
            </a:r>
            <a:r>
              <a:rPr lang="en-SG" cap="none" noProof="0" dirty="0"/>
              <a:t>vs</a:t>
            </a:r>
            <a:r>
              <a:rPr lang="en-SG" noProof="0" dirty="0"/>
              <a:t> OPEX</a:t>
            </a:r>
          </a:p>
        </p:txBody>
      </p:sp>
      <p:sp>
        <p:nvSpPr>
          <p:cNvPr id="4" name="Content Placeholder 3">
            <a:extLst>
              <a:ext uri="{FF2B5EF4-FFF2-40B4-BE49-F238E27FC236}">
                <a16:creationId xmlns:a16="http://schemas.microsoft.com/office/drawing/2014/main" id="{739EBCC5-52C4-2F22-8F7B-ECC2792756FF}"/>
              </a:ext>
            </a:extLst>
          </p:cNvPr>
          <p:cNvSpPr>
            <a:spLocks noGrp="1"/>
          </p:cNvSpPr>
          <p:nvPr>
            <p:ph sz="half" idx="2"/>
          </p:nvPr>
        </p:nvSpPr>
        <p:spPr/>
        <p:txBody>
          <a:bodyPr>
            <a:normAutofit/>
          </a:bodyPr>
          <a:lstStyle/>
          <a:p>
            <a:pPr marL="342900" indent="-342900">
              <a:spcBef>
                <a:spcPts val="0"/>
              </a:spcBef>
              <a:buFontTx/>
              <a:buChar char="-"/>
            </a:pPr>
            <a:r>
              <a:rPr lang="en-SG" sz="2400" noProof="0" dirty="0"/>
              <a:t>Expenses organized into </a:t>
            </a:r>
            <a:br>
              <a:rPr lang="en-SG" sz="2400" noProof="0" dirty="0"/>
            </a:br>
            <a:r>
              <a:rPr lang="en-SG" sz="2400" b="1" noProof="0" dirty="0"/>
              <a:t>Cap</a:t>
            </a:r>
            <a:r>
              <a:rPr lang="en-SG" sz="2400" noProof="0" dirty="0"/>
              <a:t>ital </a:t>
            </a:r>
            <a:r>
              <a:rPr lang="en-SG" sz="2400" b="1" noProof="0" dirty="0"/>
              <a:t>Ex</a:t>
            </a:r>
            <a:r>
              <a:rPr lang="en-SG" sz="2400" noProof="0" dirty="0"/>
              <a:t>penditure and </a:t>
            </a:r>
            <a:br>
              <a:rPr lang="en-SG" sz="2400" noProof="0" dirty="0"/>
            </a:br>
            <a:r>
              <a:rPr lang="en-SG" sz="2400" b="1" noProof="0" dirty="0"/>
              <a:t>Op</a:t>
            </a:r>
            <a:r>
              <a:rPr lang="en-SG" sz="2400" noProof="0" dirty="0"/>
              <a:t>erational </a:t>
            </a:r>
            <a:r>
              <a:rPr lang="en-SG" sz="2400" b="1" noProof="0" dirty="0"/>
              <a:t>Ex</a:t>
            </a:r>
            <a:r>
              <a:rPr lang="en-SG" sz="2400" noProof="0" dirty="0"/>
              <a:t>penditure accounts</a:t>
            </a:r>
          </a:p>
          <a:p>
            <a:pPr marL="571500" lvl="1" indent="-342900">
              <a:spcBef>
                <a:spcPts val="0"/>
              </a:spcBef>
              <a:buFontTx/>
              <a:buChar char="-"/>
            </a:pPr>
            <a:r>
              <a:rPr lang="en-SG" sz="2000" b="1" noProof="0" dirty="0"/>
              <a:t>CAPEX</a:t>
            </a:r>
            <a:r>
              <a:rPr lang="en-SG" sz="2000" noProof="0" dirty="0"/>
              <a:t> is for durable assets that persist across accounting periods.</a:t>
            </a:r>
          </a:p>
          <a:p>
            <a:pPr marL="571500" lvl="1" indent="-342900">
              <a:spcBef>
                <a:spcPts val="0"/>
              </a:spcBef>
              <a:buFontTx/>
              <a:buChar char="-"/>
            </a:pPr>
            <a:r>
              <a:rPr lang="en-SG" sz="2000" b="1" noProof="0" dirty="0"/>
              <a:t>OPEX</a:t>
            </a:r>
            <a:r>
              <a:rPr lang="en-SG" sz="2000" noProof="0" dirty="0"/>
              <a:t> is spent immediately.</a:t>
            </a:r>
          </a:p>
          <a:p>
            <a:pPr marL="571500" lvl="1" indent="-342900">
              <a:spcBef>
                <a:spcPts val="0"/>
              </a:spcBef>
              <a:buFontTx/>
              <a:buChar char="-"/>
            </a:pPr>
            <a:r>
              <a:rPr lang="en-SG" sz="2000" noProof="0" dirty="0"/>
              <a:t>These distinctions are deliberately blurry.</a:t>
            </a:r>
          </a:p>
          <a:p>
            <a:pPr marL="342900" indent="-342900">
              <a:buFontTx/>
              <a:buChar char="-"/>
            </a:pPr>
            <a:r>
              <a:rPr lang="en-SG" sz="2400" noProof="0" dirty="0"/>
              <a:t>To make a sale, you must improve client profit</a:t>
            </a:r>
          </a:p>
          <a:p>
            <a:pPr marL="571500" lvl="1" indent="-342900">
              <a:spcBef>
                <a:spcPts val="0"/>
              </a:spcBef>
              <a:buFontTx/>
              <a:buChar char="-"/>
            </a:pPr>
            <a:r>
              <a:rPr lang="en-SG" noProof="0" dirty="0"/>
              <a:t>Lowering cost, or</a:t>
            </a:r>
          </a:p>
          <a:p>
            <a:pPr marL="571500" lvl="1" indent="-342900">
              <a:spcBef>
                <a:spcPts val="0"/>
              </a:spcBef>
              <a:buFontTx/>
              <a:buChar char="-"/>
            </a:pPr>
            <a:r>
              <a:rPr lang="en-SG" noProof="0" dirty="0"/>
              <a:t>Increasing revenue</a:t>
            </a:r>
          </a:p>
          <a:p>
            <a:pPr marL="342900" indent="-342900">
              <a:buFontTx/>
              <a:buChar char="-"/>
            </a:pPr>
            <a:r>
              <a:rPr lang="en-SG" sz="2400" noProof="0" dirty="0"/>
              <a:t>Approval thresholds are critical</a:t>
            </a:r>
          </a:p>
          <a:p>
            <a:endParaRPr lang="en-SG" noProof="0" dirty="0"/>
          </a:p>
        </p:txBody>
      </p:sp>
      <p:graphicFrame>
        <p:nvGraphicFramePr>
          <p:cNvPr id="8" name="Content Placeholder 7">
            <a:extLst>
              <a:ext uri="{FF2B5EF4-FFF2-40B4-BE49-F238E27FC236}">
                <a16:creationId xmlns:a16="http://schemas.microsoft.com/office/drawing/2014/main" id="{B411AA96-8263-3915-B958-C32D60C9B440}"/>
              </a:ext>
            </a:extLst>
          </p:cNvPr>
          <p:cNvGraphicFramePr>
            <a:graphicFrameLocks noGrp="1"/>
          </p:cNvGraphicFramePr>
          <p:nvPr>
            <p:ph sz="quarter" idx="4"/>
            <p:extLst>
              <p:ext uri="{D42A27DB-BD31-4B8C-83A1-F6EECF244321}">
                <p14:modId xmlns:p14="http://schemas.microsoft.com/office/powerpoint/2010/main" val="3909931133"/>
              </p:ext>
            </p:extLst>
          </p:nvPr>
        </p:nvGraphicFramePr>
        <p:xfrm>
          <a:off x="6723063" y="1371600"/>
          <a:ext cx="4846321" cy="3337560"/>
        </p:xfrm>
        <a:graphic>
          <a:graphicData uri="http://schemas.openxmlformats.org/drawingml/2006/table">
            <a:tbl>
              <a:tblPr>
                <a:tableStyleId>{2D5ABB26-0587-4C30-8999-92F81FD0307C}</a:tableStyleId>
              </a:tblPr>
              <a:tblGrid>
                <a:gridCol w="407892">
                  <a:extLst>
                    <a:ext uri="{9D8B030D-6E8A-4147-A177-3AD203B41FA5}">
                      <a16:colId xmlns:a16="http://schemas.microsoft.com/office/drawing/2014/main" val="3559663812"/>
                    </a:ext>
                  </a:extLst>
                </a:gridCol>
                <a:gridCol w="1030406">
                  <a:extLst>
                    <a:ext uri="{9D8B030D-6E8A-4147-A177-3AD203B41FA5}">
                      <a16:colId xmlns:a16="http://schemas.microsoft.com/office/drawing/2014/main" val="766398410"/>
                    </a:ext>
                  </a:extLst>
                </a:gridCol>
                <a:gridCol w="3408023">
                  <a:extLst>
                    <a:ext uri="{9D8B030D-6E8A-4147-A177-3AD203B41FA5}">
                      <a16:colId xmlns:a16="http://schemas.microsoft.com/office/drawing/2014/main" val="3460569711"/>
                    </a:ext>
                  </a:extLst>
                </a:gridCol>
              </a:tblGrid>
              <a:tr h="370840">
                <a:tc gridSpan="3">
                  <a:txBody>
                    <a:bodyPr/>
                    <a:lstStyle/>
                    <a:p>
                      <a:pPr algn="ctr"/>
                      <a:r>
                        <a:rPr lang="en-SG" b="1" noProof="0" dirty="0">
                          <a:solidFill>
                            <a:schemeClr val="bg1"/>
                          </a:solidFill>
                        </a:rPr>
                        <a:t>OPEX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hMerge="1">
                  <a:txBody>
                    <a:bodyPr/>
                    <a:lstStyle/>
                    <a:p>
                      <a:pPr algn="r"/>
                      <a:endParaRPr lang="en-SG"/>
                    </a:p>
                  </a:txBody>
                  <a:tcPr/>
                </a:tc>
                <a:tc hMerge="1">
                  <a:txBody>
                    <a:bodyPr/>
                    <a:lstStyle/>
                    <a:p>
                      <a:endParaRPr lang="en-SG"/>
                    </a:p>
                  </a:txBody>
                  <a:tcPr/>
                </a:tc>
                <a:extLst>
                  <a:ext uri="{0D108BD9-81ED-4DB2-BD59-A6C34878D82A}">
                    <a16:rowId xmlns:a16="http://schemas.microsoft.com/office/drawing/2014/main" val="329647330"/>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100</a:t>
                      </a:r>
                    </a:p>
                  </a:txBody>
                  <a:tcPr/>
                </a:tc>
                <a:tc>
                  <a:txBody>
                    <a:bodyPr/>
                    <a:lstStyle/>
                    <a:p>
                      <a:r>
                        <a:rPr lang="en-SG" noProof="0" dirty="0"/>
                        <a:t>Petty cash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4333252"/>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1 000</a:t>
                      </a:r>
                    </a:p>
                  </a:txBody>
                  <a:tcPr/>
                </a:tc>
                <a:tc>
                  <a:txBody>
                    <a:bodyPr/>
                    <a:lstStyle/>
                    <a:p>
                      <a:r>
                        <a:rPr lang="en-SG" noProof="0" dirty="0"/>
                        <a:t>Employee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7285990"/>
                  </a:ext>
                </a:extLst>
              </a:tr>
              <a:tr h="370840">
                <a:tc gridSpan="3">
                  <a:txBody>
                    <a:bodyPr/>
                    <a:lstStyle/>
                    <a:p>
                      <a:pPr algn="ctr"/>
                      <a:r>
                        <a:rPr lang="en-SG" b="1" noProof="0" dirty="0">
                          <a:solidFill>
                            <a:schemeClr val="bg1"/>
                          </a:solidFill>
                        </a:rPr>
                        <a:t>OPEX / CAPEX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hMerge="1">
                  <a:txBody>
                    <a:bodyPr/>
                    <a:lstStyle/>
                    <a:p>
                      <a:pPr algn="r"/>
                      <a:endParaRPr lang="en-SG"/>
                    </a:p>
                  </a:txBody>
                  <a:tcPr/>
                </a:tc>
                <a:tc hMerge="1">
                  <a:txBody>
                    <a:bodyPr/>
                    <a:lstStyle/>
                    <a:p>
                      <a:endParaRPr lang="en-SG"/>
                    </a:p>
                  </a:txBody>
                  <a:tcPr/>
                </a:tc>
                <a:extLst>
                  <a:ext uri="{0D108BD9-81ED-4DB2-BD59-A6C34878D82A}">
                    <a16:rowId xmlns:a16="http://schemas.microsoft.com/office/drawing/2014/main" val="3616479379"/>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5 000</a:t>
                      </a:r>
                    </a:p>
                  </a:txBody>
                  <a:tcPr/>
                </a:tc>
                <a:tc>
                  <a:txBody>
                    <a:bodyPr/>
                    <a:lstStyle/>
                    <a:p>
                      <a:r>
                        <a:rPr lang="en-SG" noProof="0" dirty="0"/>
                        <a:t>Manager</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6738614"/>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50 000</a:t>
                      </a:r>
                    </a:p>
                  </a:txBody>
                  <a:tcPr/>
                </a:tc>
                <a:tc>
                  <a:txBody>
                    <a:bodyPr/>
                    <a:lstStyle/>
                    <a:p>
                      <a:r>
                        <a:rPr lang="en-SG" noProof="0" dirty="0"/>
                        <a:t>Division Head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5942528"/>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250 000</a:t>
                      </a:r>
                    </a:p>
                  </a:txBody>
                  <a:tcPr/>
                </a:tc>
                <a:tc>
                  <a:txBody>
                    <a:bodyPr/>
                    <a:lstStyle/>
                    <a:p>
                      <a:r>
                        <a:rPr lang="en-SG" noProof="0" dirty="0"/>
                        <a:t>CFO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9255333"/>
                  </a:ext>
                </a:extLst>
              </a:tr>
              <a:tr h="370840">
                <a:tc>
                  <a:txBody>
                    <a:bodyPr/>
                    <a:lstStyle/>
                    <a:p>
                      <a:pPr algn="r"/>
                      <a:r>
                        <a:rPr lang="en-SG" noProof="0" dirty="0"/>
                        <a:t>$</a:t>
                      </a:r>
                    </a:p>
                  </a:txBody>
                  <a:tcPr>
                    <a:lnL w="12700" cap="flat" cmpd="sng" algn="ctr">
                      <a:solidFill>
                        <a:schemeClr val="tx1"/>
                      </a:solidFill>
                      <a:prstDash val="solid"/>
                      <a:round/>
                      <a:headEnd type="none" w="med" len="med"/>
                      <a:tailEnd type="none" w="med" len="med"/>
                    </a:lnL>
                  </a:tcPr>
                </a:tc>
                <a:tc>
                  <a:txBody>
                    <a:bodyPr/>
                    <a:lstStyle/>
                    <a:p>
                      <a:pPr algn="r"/>
                      <a:r>
                        <a:rPr lang="en-SG" noProof="0" dirty="0"/>
                        <a:t>500 000</a:t>
                      </a:r>
                    </a:p>
                  </a:txBody>
                  <a:tcPr/>
                </a:tc>
                <a:tc>
                  <a:txBody>
                    <a:bodyPr/>
                    <a:lstStyle/>
                    <a:p>
                      <a:r>
                        <a:rPr lang="en-SG" noProof="0" dirty="0"/>
                        <a:t>CEO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101932"/>
                  </a:ext>
                </a:extLst>
              </a:tr>
              <a:tr h="370840">
                <a:tc>
                  <a:txBody>
                    <a:bodyPr/>
                    <a:lstStyle/>
                    <a:p>
                      <a:pPr algn="r"/>
                      <a:endParaRPr lang="en-SG"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SG" noProof="0" dirty="0"/>
                        <a:t>(more)</a:t>
                      </a:r>
                    </a:p>
                  </a:txBody>
                  <a:tcPr>
                    <a:lnB w="12700" cap="flat" cmpd="sng" algn="ctr">
                      <a:solidFill>
                        <a:schemeClr val="tx1"/>
                      </a:solidFill>
                      <a:prstDash val="solid"/>
                      <a:round/>
                      <a:headEnd type="none" w="med" len="med"/>
                      <a:tailEnd type="none" w="med" len="med"/>
                    </a:lnB>
                  </a:tcPr>
                </a:tc>
                <a:tc>
                  <a:txBody>
                    <a:bodyPr/>
                    <a:lstStyle/>
                    <a:p>
                      <a:r>
                        <a:rPr lang="en-SG" noProof="0" dirty="0"/>
                        <a:t>Board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849957"/>
                  </a:ext>
                </a:extLst>
              </a:tr>
            </a:tbl>
          </a:graphicData>
        </a:graphic>
      </p:graphicFrame>
      <p:sp>
        <p:nvSpPr>
          <p:cNvPr id="9" name="TextBox 8">
            <a:extLst>
              <a:ext uri="{FF2B5EF4-FFF2-40B4-BE49-F238E27FC236}">
                <a16:creationId xmlns:a16="http://schemas.microsoft.com/office/drawing/2014/main" id="{336564F3-1B95-BF5C-F832-4873D1486710}"/>
              </a:ext>
            </a:extLst>
          </p:cNvPr>
          <p:cNvSpPr txBox="1"/>
          <p:nvPr/>
        </p:nvSpPr>
        <p:spPr>
          <a:xfrm rot="21393058">
            <a:off x="7162058" y="5619504"/>
            <a:ext cx="3424495" cy="369332"/>
          </a:xfrm>
          <a:prstGeom prst="rect">
            <a:avLst/>
          </a:prstGeom>
          <a:noFill/>
        </p:spPr>
        <p:txBody>
          <a:bodyPr wrap="square" rtlCol="0">
            <a:spAutoFit/>
          </a:bodyPr>
          <a:lstStyle/>
          <a:p>
            <a:pPr algn="r"/>
            <a:r>
              <a:rPr lang="en-SG" noProof="0" dirty="0"/>
              <a:t>Approvals are </a:t>
            </a:r>
            <a:r>
              <a:rPr lang="en-SG" i="1" noProof="0" dirty="0"/>
              <a:t>cumulative</a:t>
            </a:r>
            <a:endParaRPr lang="en-SG" noProof="0" dirty="0"/>
          </a:p>
        </p:txBody>
      </p:sp>
      <p:cxnSp>
        <p:nvCxnSpPr>
          <p:cNvPr id="10" name="Connector: Curved 9">
            <a:extLst>
              <a:ext uri="{FF2B5EF4-FFF2-40B4-BE49-F238E27FC236}">
                <a16:creationId xmlns:a16="http://schemas.microsoft.com/office/drawing/2014/main" id="{1D02D731-46E5-0A2B-BAEC-9A9036FBEEAD}"/>
              </a:ext>
            </a:extLst>
          </p:cNvPr>
          <p:cNvCxnSpPr>
            <a:cxnSpLocks/>
            <a:stCxn id="9" idx="3"/>
          </p:cNvCxnSpPr>
          <p:nvPr/>
        </p:nvCxnSpPr>
        <p:spPr>
          <a:xfrm flipH="1" flipV="1">
            <a:off x="10160758" y="4906370"/>
            <a:ext cx="422694" cy="794790"/>
          </a:xfrm>
          <a:prstGeom prst="curvedConnector4">
            <a:avLst>
              <a:gd name="adj1" fmla="val -54082"/>
              <a:gd name="adj2" fmla="val 5513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6FE03C4-C3F3-93E4-BA19-00E0328C5CAF}"/>
              </a:ext>
            </a:extLst>
          </p:cNvPr>
          <p:cNvSpPr>
            <a:spLocks noGrp="1"/>
          </p:cNvSpPr>
          <p:nvPr>
            <p:ph type="sldNum" sz="quarter" idx="12"/>
          </p:nvPr>
        </p:nvSpPr>
        <p:spPr/>
        <p:txBody>
          <a:bodyPr/>
          <a:lstStyle/>
          <a:p>
            <a:fld id="{CC057153-B650-4DEB-B370-79DDCFDCE934}" type="slidenum">
              <a:rPr lang="en-SG" noProof="0" smtClean="0"/>
              <a:t>43</a:t>
            </a:fld>
            <a:endParaRPr lang="en-SG" noProof="0" dirty="0"/>
          </a:p>
        </p:txBody>
      </p:sp>
    </p:spTree>
    <p:extLst>
      <p:ext uri="{BB962C8B-B14F-4D97-AF65-F5344CB8AC3E}">
        <p14:creationId xmlns:p14="http://schemas.microsoft.com/office/powerpoint/2010/main" val="24108055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1ECBF4B-A549-3E23-AEF7-A5078069F184}"/>
              </a:ext>
            </a:extLst>
          </p:cNvPr>
          <p:cNvSpPr txBox="1">
            <a:spLocks noGrp="1"/>
          </p:cNvSpPr>
          <p:nvPr>
            <p:ph type="title" idx="4294967295"/>
          </p:nvPr>
        </p:nvSpPr>
        <p:spPr>
          <a:xfrm>
            <a:off x="1280161" y="1283886"/>
            <a:ext cx="4815839"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5400" b="1" i="0" u="none" strike="noStrike" kern="1200" cap="none" spc="0" normalizeH="0" baseline="0" noProof="0" dirty="0">
                <a:ln>
                  <a:noFill/>
                </a:ln>
                <a:solidFill>
                  <a:schemeClr val="tx1"/>
                </a:solidFill>
                <a:effectLst/>
                <a:uLnTx/>
                <a:uFillTx/>
                <a:latin typeface="+mj-lt"/>
                <a:ea typeface="+mn-ea"/>
                <a:cs typeface="+mn-cs"/>
              </a:rPr>
              <a:t>M</a:t>
            </a:r>
            <a:r>
              <a:rPr kumimoji="0" lang="en-SG"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5400" b="0" i="0" u="none" strike="noStrike" kern="1200" cap="none" spc="0" normalizeH="0" baseline="0" noProof="0" dirty="0">
                <a:ln>
                  <a:noFill/>
                </a:ln>
                <a:solidFill>
                  <a:schemeClr val="tx1"/>
                </a:solidFill>
                <a:effectLst/>
                <a:uLnTx/>
                <a:uFillTx/>
                <a:latin typeface="+mj-lt"/>
                <a:ea typeface="+mn-ea"/>
                <a:cs typeface="+mn-cs"/>
              </a:rPr>
              <a:t>	</a:t>
            </a:r>
            <a:r>
              <a:rPr kumimoji="0" lang="en-SG" sz="5400" b="1" i="0" u="none" strike="noStrike" kern="1200" cap="none" spc="0" normalizeH="0" baseline="0" noProof="0" dirty="0">
                <a:ln>
                  <a:noFill/>
                </a:ln>
                <a:solidFill>
                  <a:schemeClr val="tx1"/>
                </a:solidFill>
                <a:effectLst/>
                <a:uLnTx/>
                <a:uFillTx/>
                <a:latin typeface="+mj-lt"/>
                <a:ea typeface="+mn-ea"/>
                <a:cs typeface="+mn-cs"/>
              </a:rPr>
              <a:t>A</a:t>
            </a:r>
            <a:r>
              <a:rPr kumimoji="0" lang="en-SG"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5400" b="0" i="0" u="none" strike="noStrike" kern="1200" cap="none" spc="0" normalizeH="0" baseline="0" noProof="0" dirty="0">
                <a:ln>
                  <a:noFill/>
                </a:ln>
                <a:solidFill>
                  <a:schemeClr val="tx1"/>
                </a:solidFill>
                <a:effectLst/>
                <a:uLnTx/>
                <a:uFillTx/>
                <a:latin typeface="+mj-lt"/>
                <a:ea typeface="+mn-ea"/>
                <a:cs typeface="+mn-cs"/>
              </a:rPr>
              <a:t>		</a:t>
            </a:r>
            <a:r>
              <a:rPr kumimoji="0" lang="en-SG" sz="5400" b="1" i="0" u="none" strike="noStrike" kern="1200" cap="none" spc="0" normalizeH="0" baseline="0" noProof="0" dirty="0">
                <a:ln>
                  <a:noFill/>
                </a:ln>
                <a:solidFill>
                  <a:schemeClr val="tx1"/>
                </a:solidFill>
                <a:effectLst/>
                <a:uLnTx/>
                <a:uFillTx/>
                <a:latin typeface="+mj-lt"/>
                <a:ea typeface="+mn-ea"/>
                <a:cs typeface="+mn-cs"/>
              </a:rPr>
              <a:t>N</a:t>
            </a:r>
            <a:r>
              <a:rPr kumimoji="0" lang="en-SG"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eed</a:t>
            </a:r>
            <a:endParaRPr kumimoji="0" lang="en-SG" sz="54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10" name="Text Placeholder 9">
            <a:extLst>
              <a:ext uri="{FF2B5EF4-FFF2-40B4-BE49-F238E27FC236}">
                <a16:creationId xmlns:a16="http://schemas.microsoft.com/office/drawing/2014/main" id="{BA9CCFFD-E157-37B6-46F9-DC53D728F959}"/>
              </a:ext>
            </a:extLst>
          </p:cNvPr>
          <p:cNvSpPr>
            <a:spLocks noGrp="1"/>
          </p:cNvSpPr>
          <p:nvPr>
            <p:ph type="body" sz="quarter" idx="14"/>
          </p:nvPr>
        </p:nvSpPr>
        <p:spPr>
          <a:xfrm>
            <a:off x="1280161" y="4182534"/>
            <a:ext cx="4663440" cy="1752599"/>
          </a:xfrm>
        </p:spPr>
        <p:txBody>
          <a:bodyPr/>
          <a:lstStyle/>
          <a:p>
            <a:r>
              <a:rPr lang="en-SG" noProof="0" dirty="0"/>
              <a:t>Every company separates these along the corporate hierarchy.</a:t>
            </a:r>
          </a:p>
          <a:p>
            <a:r>
              <a:rPr lang="en-SG" noProof="0" dirty="0"/>
              <a:t>You must sell the same product in different ways to different people.</a:t>
            </a:r>
          </a:p>
          <a:p>
            <a:pPr marL="285750" indent="-285750">
              <a:buFont typeface="Arial" panose="020B0604020202020204" pitchFamily="34" charset="0"/>
              <a:buChar char="•"/>
            </a:pPr>
            <a:endParaRPr lang="en-SG" noProof="0" dirty="0"/>
          </a:p>
        </p:txBody>
      </p:sp>
      <p:pic>
        <p:nvPicPr>
          <p:cNvPr id="1026" name="Picture 2" descr="Book cover of Magical Selling by Raju Bhupatiraju.">
            <a:extLst>
              <a:ext uri="{FF2B5EF4-FFF2-40B4-BE49-F238E27FC236}">
                <a16:creationId xmlns:a16="http://schemas.microsoft.com/office/drawing/2014/main" id="{5AE85AFE-AD5F-C3C6-71ED-55BE802B522F}"/>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495" r="-12350"/>
          <a:stretch>
            <a:fillRect/>
          </a:stretch>
        </p:blipFill>
        <p:spPr bwMode="auto">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456773D-9EB9-0429-32DA-E1C22DA853A1}"/>
              </a:ext>
            </a:extLst>
          </p:cNvPr>
          <p:cNvSpPr>
            <a:spLocks noGrp="1"/>
          </p:cNvSpPr>
          <p:nvPr>
            <p:ph type="sldNum" sz="quarter" idx="12"/>
          </p:nvPr>
        </p:nvSpPr>
        <p:spPr/>
        <p:txBody>
          <a:bodyPr/>
          <a:lstStyle/>
          <a:p>
            <a:fld id="{CC057153-B650-4DEB-B370-79DDCFDCE934}" type="slidenum">
              <a:rPr lang="en-SG" noProof="0" smtClean="0"/>
              <a:t>44</a:t>
            </a:fld>
            <a:endParaRPr lang="en-SG" noProof="0" dirty="0"/>
          </a:p>
        </p:txBody>
      </p:sp>
    </p:spTree>
    <p:extLst>
      <p:ext uri="{BB962C8B-B14F-4D97-AF65-F5344CB8AC3E}">
        <p14:creationId xmlns:p14="http://schemas.microsoft.com/office/powerpoint/2010/main" val="44906523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A07C7-4C24-19AE-ACDF-F714079B5C89}"/>
            </a:ext>
          </a:extLst>
        </p:cNvPr>
        <p:cNvGrpSpPr/>
        <p:nvPr/>
      </p:nvGrpSpPr>
      <p:grpSpPr>
        <a:xfrm>
          <a:off x="0" y="0"/>
          <a:ext cx="0" cy="0"/>
          <a:chOff x="0" y="0"/>
          <a:chExt cx="0" cy="0"/>
        </a:xfrm>
      </p:grpSpPr>
      <p:pic>
        <p:nvPicPr>
          <p:cNvPr id="4" name="Picture 3" descr="A store with shelves full of food&#10;&#10;AI-generated content may be incorrect.">
            <a:extLst>
              <a:ext uri="{FF2B5EF4-FFF2-40B4-BE49-F238E27FC236}">
                <a16:creationId xmlns:a16="http://schemas.microsoft.com/office/drawing/2014/main" id="{F35BBE9B-F6AE-6FD4-0AA3-EAD2482B2A43}"/>
              </a:ext>
            </a:extLst>
          </p:cNvPr>
          <p:cNvPicPr>
            <a:picLocks noChangeAspect="1"/>
          </p:cNvPicPr>
          <p:nvPr/>
        </p:nvPicPr>
        <p:blipFill>
          <a:blip r:embed="rId4">
            <a:extLst>
              <a:ext uri="{28A0092B-C50C-407E-A947-70E740481C1C}">
                <a14:useLocalDpi xmlns:a14="http://schemas.microsoft.com/office/drawing/2010/main" val="0"/>
              </a:ext>
            </a:extLst>
          </a:blip>
          <a:srcRect l="28788" t="17330" r="27694" b="13351"/>
          <a:stretch>
            <a:fillRect/>
          </a:stretch>
        </p:blipFill>
        <p:spPr>
          <a:xfrm>
            <a:off x="7599680" y="1371600"/>
            <a:ext cx="4592320" cy="5486400"/>
          </a:xfrm>
          <a:prstGeom prst="rect">
            <a:avLst/>
          </a:prstGeom>
        </p:spPr>
      </p:pic>
      <p:sp>
        <p:nvSpPr>
          <p:cNvPr id="5" name="Title 4">
            <a:extLst>
              <a:ext uri="{FF2B5EF4-FFF2-40B4-BE49-F238E27FC236}">
                <a16:creationId xmlns:a16="http://schemas.microsoft.com/office/drawing/2014/main" id="{B8EC7BB0-4126-4F5E-ED24-B05D0C92B385}"/>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Example: Checkout Candy</a:t>
            </a:r>
          </a:p>
        </p:txBody>
      </p:sp>
      <p:sp>
        <p:nvSpPr>
          <p:cNvPr id="6" name="Content Placeholder 5">
            <a:extLst>
              <a:ext uri="{FF2B5EF4-FFF2-40B4-BE49-F238E27FC236}">
                <a16:creationId xmlns:a16="http://schemas.microsoft.com/office/drawing/2014/main" id="{11ACB282-E2AA-23CD-4F9B-2890567EEC5F}"/>
              </a:ext>
            </a:extLst>
          </p:cNvPr>
          <p:cNvSpPr>
            <a:spLocks noGrp="1"/>
          </p:cNvSpPr>
          <p:nvPr>
            <p:ph idx="1"/>
          </p:nvPr>
        </p:nvSpPr>
        <p:spPr>
          <a:xfrm>
            <a:off x="1280161" y="1371600"/>
            <a:ext cx="6104408" cy="4846319"/>
          </a:xfrm>
        </p:spPr>
        <p:txBody>
          <a:bodyPr>
            <a:noAutofit/>
          </a:bodyPr>
          <a:lstStyle/>
          <a:p>
            <a:pPr marL="0" indent="0">
              <a:buNone/>
            </a:pPr>
            <a:r>
              <a:rPr lang="en-SG" sz="2400" noProof="0" dirty="0"/>
              <a:t>Something brightly coloured and full of sugar, next to the grocery store checkout.</a:t>
            </a:r>
          </a:p>
          <a:p>
            <a:r>
              <a:rPr lang="en-SG" sz="2400" b="1" noProof="0" dirty="0"/>
              <a:t>Money: OPEX approved by Mom</a:t>
            </a:r>
            <a:endParaRPr lang="en-SG" sz="2000" noProof="0" dirty="0"/>
          </a:p>
          <a:p>
            <a:pPr lvl="1"/>
            <a:r>
              <a:rPr lang="en-SG" sz="2000" noProof="0" dirty="0"/>
              <a:t>“This is cheap and convenient.”</a:t>
            </a:r>
          </a:p>
          <a:p>
            <a:r>
              <a:rPr lang="en-SG" sz="2400" b="1" noProof="0" dirty="0"/>
              <a:t>Authority: Mom</a:t>
            </a:r>
          </a:p>
          <a:p>
            <a:pPr lvl="1"/>
            <a:r>
              <a:rPr lang="en-SG" sz="2000" noProof="0" dirty="0"/>
              <a:t>“This will let you bribe your kid to be quiet and cooperative while you buy groceries.”</a:t>
            </a:r>
          </a:p>
          <a:p>
            <a:r>
              <a:rPr lang="en-SG" sz="2400" b="1" noProof="0" dirty="0"/>
              <a:t>Need: Child</a:t>
            </a:r>
          </a:p>
          <a:p>
            <a:pPr lvl="1"/>
            <a:r>
              <a:rPr lang="en-SG" sz="2000" noProof="0" dirty="0"/>
              <a:t>“CANDY </a:t>
            </a:r>
            <a:r>
              <a:rPr lang="en-SG" sz="2000" noProof="0" dirty="0" err="1"/>
              <a:t>CANDY</a:t>
            </a:r>
            <a:r>
              <a:rPr lang="en-SG" sz="2000" noProof="0" dirty="0"/>
              <a:t> </a:t>
            </a:r>
            <a:r>
              <a:rPr lang="en-SG" sz="2000" noProof="0" dirty="0" err="1"/>
              <a:t>CANDY</a:t>
            </a:r>
            <a:r>
              <a:rPr lang="en-SG" sz="2000" noProof="0" dirty="0"/>
              <a:t> </a:t>
            </a:r>
            <a:r>
              <a:rPr lang="en-SG" sz="2000" noProof="0" dirty="0" err="1"/>
              <a:t>CANDY</a:t>
            </a:r>
            <a:r>
              <a:rPr lang="en-SG" sz="2000" noProof="0" dirty="0"/>
              <a:t> CANDY…”</a:t>
            </a:r>
          </a:p>
        </p:txBody>
      </p:sp>
      <p:sp>
        <p:nvSpPr>
          <p:cNvPr id="2" name="Slide Number Placeholder 1">
            <a:extLst>
              <a:ext uri="{FF2B5EF4-FFF2-40B4-BE49-F238E27FC236}">
                <a16:creationId xmlns:a16="http://schemas.microsoft.com/office/drawing/2014/main" id="{EC996F10-BDBA-F9D2-3EF6-8E1535AE4130}"/>
              </a:ext>
            </a:extLst>
          </p:cNvPr>
          <p:cNvSpPr>
            <a:spLocks noGrp="1"/>
          </p:cNvSpPr>
          <p:nvPr>
            <p:ph type="sldNum" sz="quarter" idx="12"/>
          </p:nvPr>
        </p:nvSpPr>
        <p:spPr/>
        <p:txBody>
          <a:bodyPr/>
          <a:lstStyle/>
          <a:p>
            <a:fld id="{CC057153-B650-4DEB-B370-79DDCFDCE934}" type="slidenum">
              <a:rPr lang="en-SG" noProof="0" smtClean="0"/>
              <a:t>45</a:t>
            </a:fld>
            <a:endParaRPr lang="en-SG" noProof="0" dirty="0"/>
          </a:p>
        </p:txBody>
      </p:sp>
    </p:spTree>
    <p:custDataLst>
      <p:tags r:id="rId1"/>
    </p:custDataLst>
    <p:extLst>
      <p:ext uri="{BB962C8B-B14F-4D97-AF65-F5344CB8AC3E}">
        <p14:creationId xmlns:p14="http://schemas.microsoft.com/office/powerpoint/2010/main" val="275900123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D0A93-B4C9-B870-3339-6DA8E0ECC74A}"/>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Example: Surgical Imaging System</a:t>
            </a:r>
          </a:p>
        </p:txBody>
      </p:sp>
      <p:sp>
        <p:nvSpPr>
          <p:cNvPr id="6" name="Content Placeholder 5">
            <a:extLst>
              <a:ext uri="{FF2B5EF4-FFF2-40B4-BE49-F238E27FC236}">
                <a16:creationId xmlns:a16="http://schemas.microsoft.com/office/drawing/2014/main" id="{BBDDCE92-B087-E9E7-9306-B16F36AA411F}"/>
              </a:ext>
            </a:extLst>
          </p:cNvPr>
          <p:cNvSpPr>
            <a:spLocks noGrp="1"/>
          </p:cNvSpPr>
          <p:nvPr>
            <p:ph idx="1"/>
          </p:nvPr>
        </p:nvSpPr>
        <p:spPr/>
        <p:txBody>
          <a:bodyPr>
            <a:noAutofit/>
          </a:bodyPr>
          <a:lstStyle/>
          <a:p>
            <a:pPr marL="0" indent="0">
              <a:buNone/>
            </a:pPr>
            <a:r>
              <a:rPr lang="en-SG" sz="2400" noProof="0" dirty="0"/>
              <a:t>Novel product for tracking of brain tumour boundaries for $350k, requested by Hospital Neurosurgery Department.</a:t>
            </a:r>
          </a:p>
          <a:p>
            <a:r>
              <a:rPr lang="en-SG" sz="2400" b="1" noProof="0" dirty="0"/>
              <a:t>Money: CAPEX approved by CFO.</a:t>
            </a:r>
            <a:endParaRPr lang="en-SG" sz="2000" noProof="0" dirty="0"/>
          </a:p>
          <a:p>
            <a:pPr lvl="1"/>
            <a:r>
              <a:rPr lang="en-SG" sz="2000" noProof="0" dirty="0"/>
              <a:t>“This will reduce the costs associated with follow-up surgeries”</a:t>
            </a:r>
          </a:p>
          <a:p>
            <a:r>
              <a:rPr lang="en-SG" sz="2400" b="1" noProof="0" dirty="0"/>
              <a:t>Authority: Chief of Neurosurgery</a:t>
            </a:r>
          </a:p>
          <a:p>
            <a:pPr lvl="1"/>
            <a:r>
              <a:rPr lang="en-SG" sz="2000" noProof="0" dirty="0"/>
              <a:t>“This will improve your department’s performance numbers.”</a:t>
            </a:r>
          </a:p>
          <a:p>
            <a:pPr lvl="1"/>
            <a:r>
              <a:rPr lang="en-SG" sz="2000" noProof="0" dirty="0"/>
              <a:t>“This could be a huge marketing differentiator.”</a:t>
            </a:r>
          </a:p>
          <a:p>
            <a:pPr lvl="1"/>
            <a:r>
              <a:rPr lang="en-SG" sz="2000" noProof="0" dirty="0"/>
              <a:t>“This will bring your department up to par with other departments.”</a:t>
            </a:r>
          </a:p>
          <a:p>
            <a:pPr lvl="1"/>
            <a:r>
              <a:rPr lang="en-SG" sz="2000" noProof="0" dirty="0"/>
              <a:t>“This is the latest technology and will elevate your department’s status.”</a:t>
            </a:r>
          </a:p>
          <a:p>
            <a:pPr lvl="1"/>
            <a:r>
              <a:rPr lang="en-SG" sz="2000" noProof="0" dirty="0"/>
              <a:t>“You will become a </a:t>
            </a:r>
            <a:r>
              <a:rPr lang="en-SG" sz="2000" u="sng" noProof="0" dirty="0"/>
              <a:t>thought-leader</a:t>
            </a:r>
            <a:r>
              <a:rPr lang="en-SG" sz="2000" noProof="0" dirty="0"/>
              <a:t> in brain tumour resection.”</a:t>
            </a:r>
          </a:p>
          <a:p>
            <a:r>
              <a:rPr lang="en-SG" sz="2400" b="1" noProof="0" dirty="0"/>
              <a:t>Need: Neurosurgeons and teams</a:t>
            </a:r>
          </a:p>
          <a:p>
            <a:pPr lvl="1"/>
            <a:r>
              <a:rPr lang="en-SG" sz="2000" noProof="0" dirty="0"/>
              <a:t>“This will improve reduce your complications rate.”</a:t>
            </a:r>
          </a:p>
          <a:p>
            <a:pPr lvl="1"/>
            <a:r>
              <a:rPr lang="en-SG" sz="2000" noProof="0" dirty="0"/>
              <a:t>“This will improve margin clearance and reduce unscheduled returns to OT.”</a:t>
            </a:r>
          </a:p>
        </p:txBody>
      </p:sp>
      <p:sp>
        <p:nvSpPr>
          <p:cNvPr id="2" name="Slide Number Placeholder 1">
            <a:extLst>
              <a:ext uri="{FF2B5EF4-FFF2-40B4-BE49-F238E27FC236}">
                <a16:creationId xmlns:a16="http://schemas.microsoft.com/office/drawing/2014/main" id="{E0F39A36-D8CF-7BB1-44FB-CF73FA8D859C}"/>
              </a:ext>
            </a:extLst>
          </p:cNvPr>
          <p:cNvSpPr>
            <a:spLocks noGrp="1"/>
          </p:cNvSpPr>
          <p:nvPr>
            <p:ph type="sldNum" sz="quarter" idx="12"/>
          </p:nvPr>
        </p:nvSpPr>
        <p:spPr/>
        <p:txBody>
          <a:bodyPr/>
          <a:lstStyle/>
          <a:p>
            <a:fld id="{CC057153-B650-4DEB-B370-79DDCFDCE934}" type="slidenum">
              <a:rPr lang="en-SG" noProof="0" smtClean="0"/>
              <a:t>46</a:t>
            </a:fld>
            <a:endParaRPr lang="en-SG" noProof="0" dirty="0"/>
          </a:p>
        </p:txBody>
      </p:sp>
    </p:spTree>
    <p:custDataLst>
      <p:tags r:id="rId1"/>
    </p:custDataLst>
    <p:extLst>
      <p:ext uri="{BB962C8B-B14F-4D97-AF65-F5344CB8AC3E}">
        <p14:creationId xmlns:p14="http://schemas.microsoft.com/office/powerpoint/2010/main" val="149877186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EB85-6F2A-B483-BBC7-98AB6A5B90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A3735C-FE19-CD2B-0EDC-88FD7F21D095}"/>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Example: Database Software</a:t>
            </a:r>
          </a:p>
        </p:txBody>
      </p:sp>
      <p:sp>
        <p:nvSpPr>
          <p:cNvPr id="6" name="Content Placeholder 5">
            <a:extLst>
              <a:ext uri="{FF2B5EF4-FFF2-40B4-BE49-F238E27FC236}">
                <a16:creationId xmlns:a16="http://schemas.microsoft.com/office/drawing/2014/main" id="{8D615870-FAD7-C9D1-6D70-74CB48AA251D}"/>
              </a:ext>
            </a:extLst>
          </p:cNvPr>
          <p:cNvSpPr>
            <a:spLocks noGrp="1"/>
          </p:cNvSpPr>
          <p:nvPr>
            <p:ph idx="1"/>
          </p:nvPr>
        </p:nvSpPr>
        <p:spPr/>
        <p:txBody>
          <a:bodyPr>
            <a:noAutofit/>
          </a:bodyPr>
          <a:lstStyle/>
          <a:p>
            <a:pPr marL="0" indent="0">
              <a:buNone/>
            </a:pPr>
            <a:r>
              <a:rPr lang="en-SG" sz="2400" noProof="0" dirty="0"/>
              <a:t>Database software for digital services company, $50k/yr. More expensive than the competition, but with better disaster recovery.</a:t>
            </a:r>
          </a:p>
          <a:p>
            <a:r>
              <a:rPr lang="en-SG" sz="2400" b="1" noProof="0" dirty="0"/>
              <a:t>Money: OPEX approved by Division Head.</a:t>
            </a:r>
            <a:endParaRPr lang="en-SG" sz="2000" noProof="0" dirty="0"/>
          </a:p>
          <a:p>
            <a:pPr lvl="1"/>
            <a:r>
              <a:rPr lang="en-SG" sz="2000" noProof="0" dirty="0"/>
              <a:t>“This will reduce the costs and delays associated with a disaster.”</a:t>
            </a:r>
          </a:p>
          <a:p>
            <a:r>
              <a:rPr lang="en-SG" sz="2400" b="1" noProof="0" dirty="0"/>
              <a:t>Authority: Division Head</a:t>
            </a:r>
          </a:p>
          <a:p>
            <a:pPr lvl="1"/>
            <a:r>
              <a:rPr lang="en-SG" sz="2000" noProof="0" dirty="0"/>
              <a:t>“This will satisfy your department’s database requirements.”</a:t>
            </a:r>
          </a:p>
          <a:p>
            <a:pPr lvl="1"/>
            <a:r>
              <a:rPr lang="en-SG" sz="2000" noProof="0" dirty="0"/>
              <a:t>“If there’s a disaster, your department will not be the last to recover.”</a:t>
            </a:r>
          </a:p>
          <a:p>
            <a:r>
              <a:rPr lang="en-SG" sz="2400" b="1" noProof="0" dirty="0"/>
              <a:t>Need: Software developer</a:t>
            </a:r>
          </a:p>
          <a:p>
            <a:pPr lvl="1"/>
            <a:r>
              <a:rPr lang="en-SG" sz="2000" noProof="0" dirty="0"/>
              <a:t>“This software follows standard interfaces, so it is easy to adapt to.”</a:t>
            </a:r>
          </a:p>
          <a:p>
            <a:pPr lvl="1"/>
            <a:r>
              <a:rPr lang="en-SG" sz="2000" noProof="0" dirty="0"/>
              <a:t>“This reduces the amount of software you have to write for disaster recovery.”</a:t>
            </a:r>
          </a:p>
        </p:txBody>
      </p:sp>
      <p:sp>
        <p:nvSpPr>
          <p:cNvPr id="2" name="Slide Number Placeholder 1">
            <a:extLst>
              <a:ext uri="{FF2B5EF4-FFF2-40B4-BE49-F238E27FC236}">
                <a16:creationId xmlns:a16="http://schemas.microsoft.com/office/drawing/2014/main" id="{FEC0385B-21A3-E08C-7011-495FD5F8F8CB}"/>
              </a:ext>
            </a:extLst>
          </p:cNvPr>
          <p:cNvSpPr>
            <a:spLocks noGrp="1"/>
          </p:cNvSpPr>
          <p:nvPr>
            <p:ph type="sldNum" sz="quarter" idx="12"/>
          </p:nvPr>
        </p:nvSpPr>
        <p:spPr/>
        <p:txBody>
          <a:bodyPr/>
          <a:lstStyle/>
          <a:p>
            <a:fld id="{CC057153-B650-4DEB-B370-79DDCFDCE934}" type="slidenum">
              <a:rPr lang="en-SG" noProof="0" smtClean="0"/>
              <a:t>47</a:t>
            </a:fld>
            <a:endParaRPr lang="en-SG" noProof="0" dirty="0"/>
          </a:p>
        </p:txBody>
      </p:sp>
    </p:spTree>
    <p:extLst>
      <p:ext uri="{BB962C8B-B14F-4D97-AF65-F5344CB8AC3E}">
        <p14:creationId xmlns:p14="http://schemas.microsoft.com/office/powerpoint/2010/main" val="46063466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BFD722-A3AD-F3ED-0B42-C3E064A778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F3358F-852C-A92D-57AE-0099D0BAB7BA}"/>
              </a:ext>
            </a:extLst>
          </p:cNvPr>
          <p:cNvSpPr>
            <a:spLocks noGrp="1"/>
          </p:cNvSpPr>
          <p:nvPr>
            <p:ph type="title"/>
          </p:nvPr>
        </p:nvSpPr>
        <p:spPr/>
        <p:txBody>
          <a:bodyPr/>
          <a:lstStyle/>
          <a:p>
            <a:r>
              <a:rPr lang="en-SG" sz="2400" noProof="0" dirty="0"/>
              <a:t>Filter</a:t>
            </a:r>
            <a:r>
              <a:rPr lang="en-SG" sz="2400" b="0" noProof="0" dirty="0"/>
              <a:t>: Customer Discovery</a:t>
            </a:r>
            <a:br>
              <a:rPr lang="en-SG" sz="2400" b="0" noProof="0" dirty="0"/>
            </a:br>
            <a:r>
              <a:rPr lang="en-SG" noProof="0" dirty="0"/>
              <a:t>Moore’s Technology Adoption</a:t>
            </a:r>
          </a:p>
        </p:txBody>
      </p:sp>
      <p:sp>
        <p:nvSpPr>
          <p:cNvPr id="33" name="TextBox 32">
            <a:extLst>
              <a:ext uri="{FF2B5EF4-FFF2-40B4-BE49-F238E27FC236}">
                <a16:creationId xmlns:a16="http://schemas.microsoft.com/office/drawing/2014/main" id="{B7B7278E-4776-3CEB-A83F-BA9DE5FA93B0}"/>
              </a:ext>
            </a:extLst>
          </p:cNvPr>
          <p:cNvSpPr txBox="1"/>
          <p:nvPr/>
        </p:nvSpPr>
        <p:spPr>
          <a:xfrm>
            <a:off x="2861389" y="6581001"/>
            <a:ext cx="9330611" cy="276999"/>
          </a:xfrm>
          <a:prstGeom prst="rect">
            <a:avLst/>
          </a:prstGeom>
          <a:noFill/>
        </p:spPr>
        <p:txBody>
          <a:bodyPr wrap="square">
            <a:spAutoFit/>
          </a:bodyPr>
          <a:lstStyle/>
          <a:p>
            <a:pPr algn="r"/>
            <a:r>
              <a:rPr lang="en-SG" sz="1200" noProof="0" dirty="0"/>
              <a:t>https://commons.wikimedia.org/wiki/File:Technology-Adoption-Lifecycle.png</a:t>
            </a:r>
          </a:p>
        </p:txBody>
      </p:sp>
      <p:grpSp>
        <p:nvGrpSpPr>
          <p:cNvPr id="37" name="Group 36">
            <a:extLst>
              <a:ext uri="{FF2B5EF4-FFF2-40B4-BE49-F238E27FC236}">
                <a16:creationId xmlns:a16="http://schemas.microsoft.com/office/drawing/2014/main" id="{089B9091-E97B-96B8-987A-187065CD01A5}"/>
              </a:ext>
            </a:extLst>
          </p:cNvPr>
          <p:cNvGrpSpPr/>
          <p:nvPr/>
        </p:nvGrpSpPr>
        <p:grpSpPr>
          <a:xfrm>
            <a:off x="28288" y="1871789"/>
            <a:ext cx="12163712" cy="4709212"/>
            <a:chOff x="28288" y="1760339"/>
            <a:chExt cx="12163712" cy="4709212"/>
          </a:xfrm>
        </p:grpSpPr>
        <p:pic>
          <p:nvPicPr>
            <p:cNvPr id="1028" name="Picture 4">
              <a:extLst>
                <a:ext uri="{FF2B5EF4-FFF2-40B4-BE49-F238E27FC236}">
                  <a16:creationId xmlns:a16="http://schemas.microsoft.com/office/drawing/2014/main" id="{DE3AA35C-57F6-F594-10E3-DB7091FE7D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6" t="15057" r="15246" b="13052"/>
            <a:stretch>
              <a:fillRect/>
            </a:stretch>
          </p:blipFill>
          <p:spPr bwMode="auto">
            <a:xfrm>
              <a:off x="28288" y="1760339"/>
              <a:ext cx="12163711" cy="430433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B3DD1CD2-0548-F79C-3BF0-89475B7D5135}"/>
                </a:ext>
              </a:extLst>
            </p:cNvPr>
            <p:cNvSpPr/>
            <p:nvPr/>
          </p:nvSpPr>
          <p:spPr>
            <a:xfrm>
              <a:off x="9971314" y="3203474"/>
              <a:ext cx="2220686" cy="1624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2400" noProof="0" dirty="0">
                  <a:solidFill>
                    <a:schemeClr val="tx1">
                      <a:lumMod val="50000"/>
                      <a:lumOff val="50000"/>
                    </a:schemeClr>
                  </a:solidFill>
                </a:rPr>
                <a:t>Number of Customers</a:t>
              </a:r>
            </a:p>
          </p:txBody>
        </p:sp>
        <p:sp>
          <p:nvSpPr>
            <p:cNvPr id="35" name="TextBox 34">
              <a:extLst>
                <a:ext uri="{FF2B5EF4-FFF2-40B4-BE49-F238E27FC236}">
                  <a16:creationId xmlns:a16="http://schemas.microsoft.com/office/drawing/2014/main" id="{90B1028B-AC75-44DB-174E-E26471A82ABB}"/>
                </a:ext>
              </a:extLst>
            </p:cNvPr>
            <p:cNvSpPr txBox="1"/>
            <p:nvPr/>
          </p:nvSpPr>
          <p:spPr>
            <a:xfrm>
              <a:off x="1913739" y="6007886"/>
              <a:ext cx="8820539" cy="461665"/>
            </a:xfrm>
            <a:prstGeom prst="rect">
              <a:avLst/>
            </a:prstGeom>
            <a:noFill/>
          </p:spPr>
          <p:txBody>
            <a:bodyPr wrap="square" rtlCol="0">
              <a:spAutoFit/>
            </a:bodyPr>
            <a:lstStyle/>
            <a:p>
              <a:pPr algn="ctr"/>
              <a:r>
                <a:rPr lang="en-SG" sz="2400" noProof="0" dirty="0"/>
                <a:t>Technology Adoption</a:t>
              </a:r>
            </a:p>
          </p:txBody>
        </p:sp>
      </p:grpSp>
      <p:grpSp>
        <p:nvGrpSpPr>
          <p:cNvPr id="54" name="Group 53">
            <a:extLst>
              <a:ext uri="{FF2B5EF4-FFF2-40B4-BE49-F238E27FC236}">
                <a16:creationId xmlns:a16="http://schemas.microsoft.com/office/drawing/2014/main" id="{E129FFA5-5BFB-84B7-5BFC-773D0BCB33D7}"/>
              </a:ext>
            </a:extLst>
          </p:cNvPr>
          <p:cNvGrpSpPr/>
          <p:nvPr/>
        </p:nvGrpSpPr>
        <p:grpSpPr>
          <a:xfrm>
            <a:off x="169817" y="5116003"/>
            <a:ext cx="2220686" cy="675197"/>
            <a:chOff x="169817" y="5116003"/>
            <a:chExt cx="2220686" cy="675197"/>
          </a:xfrm>
        </p:grpSpPr>
        <p:sp>
          <p:nvSpPr>
            <p:cNvPr id="38" name="TextBox 37">
              <a:extLst>
                <a:ext uri="{FF2B5EF4-FFF2-40B4-BE49-F238E27FC236}">
                  <a16:creationId xmlns:a16="http://schemas.microsoft.com/office/drawing/2014/main" id="{79700C49-92AB-C9C5-F1BE-DF328F9A1050}"/>
                </a:ext>
              </a:extLst>
            </p:cNvPr>
            <p:cNvSpPr txBox="1"/>
            <p:nvPr/>
          </p:nvSpPr>
          <p:spPr>
            <a:xfrm>
              <a:off x="169817" y="5116003"/>
              <a:ext cx="2220686" cy="369332"/>
            </a:xfrm>
            <a:prstGeom prst="rect">
              <a:avLst/>
            </a:prstGeom>
            <a:noFill/>
          </p:spPr>
          <p:txBody>
            <a:bodyPr wrap="square" rtlCol="0">
              <a:spAutoFit/>
            </a:bodyPr>
            <a:lstStyle/>
            <a:p>
              <a:r>
                <a:rPr lang="en-SG" noProof="0" dirty="0"/>
                <a:t>Create the market.</a:t>
              </a:r>
            </a:p>
          </p:txBody>
        </p:sp>
        <p:cxnSp>
          <p:nvCxnSpPr>
            <p:cNvPr id="40" name="Straight Arrow Connector 39">
              <a:extLst>
                <a:ext uri="{FF2B5EF4-FFF2-40B4-BE49-F238E27FC236}">
                  <a16:creationId xmlns:a16="http://schemas.microsoft.com/office/drawing/2014/main" id="{C6175566-1241-F277-3059-834678F9FC1A}"/>
                </a:ext>
              </a:extLst>
            </p:cNvPr>
            <p:cNvCxnSpPr>
              <a:stCxn id="38" idx="2"/>
            </p:cNvCxnSpPr>
            <p:nvPr/>
          </p:nvCxnSpPr>
          <p:spPr>
            <a:xfrm>
              <a:off x="1280160" y="5485335"/>
              <a:ext cx="256281" cy="3058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55" name="Group 54">
            <a:extLst>
              <a:ext uri="{FF2B5EF4-FFF2-40B4-BE49-F238E27FC236}">
                <a16:creationId xmlns:a16="http://schemas.microsoft.com/office/drawing/2014/main" id="{82B08CA1-C450-6FD4-5F1B-22388D00A1D8}"/>
              </a:ext>
            </a:extLst>
          </p:cNvPr>
          <p:cNvGrpSpPr/>
          <p:nvPr/>
        </p:nvGrpSpPr>
        <p:grpSpPr>
          <a:xfrm>
            <a:off x="2667311" y="3540967"/>
            <a:ext cx="1886028" cy="1107996"/>
            <a:chOff x="2667311" y="3540967"/>
            <a:chExt cx="1886028" cy="1107996"/>
          </a:xfrm>
        </p:grpSpPr>
        <p:sp>
          <p:nvSpPr>
            <p:cNvPr id="41" name="TextBox 40">
              <a:extLst>
                <a:ext uri="{FF2B5EF4-FFF2-40B4-BE49-F238E27FC236}">
                  <a16:creationId xmlns:a16="http://schemas.microsoft.com/office/drawing/2014/main" id="{CD7B7C15-5C5C-5501-4516-6609FE46121E}"/>
                </a:ext>
              </a:extLst>
            </p:cNvPr>
            <p:cNvSpPr txBox="1"/>
            <p:nvPr/>
          </p:nvSpPr>
          <p:spPr>
            <a:xfrm>
              <a:off x="2667311" y="3540967"/>
              <a:ext cx="1886028" cy="646331"/>
            </a:xfrm>
            <a:prstGeom prst="rect">
              <a:avLst/>
            </a:prstGeom>
            <a:noFill/>
          </p:spPr>
          <p:txBody>
            <a:bodyPr wrap="square" rtlCol="0">
              <a:spAutoFit/>
            </a:bodyPr>
            <a:lstStyle/>
            <a:p>
              <a:pPr algn="ctr"/>
              <a:r>
                <a:rPr lang="en-SG" noProof="0" dirty="0"/>
                <a:t>Huge growth with lesser risk</a:t>
              </a:r>
            </a:p>
          </p:txBody>
        </p:sp>
        <p:cxnSp>
          <p:nvCxnSpPr>
            <p:cNvPr id="42" name="Straight Arrow Connector 41">
              <a:extLst>
                <a:ext uri="{FF2B5EF4-FFF2-40B4-BE49-F238E27FC236}">
                  <a16:creationId xmlns:a16="http://schemas.microsoft.com/office/drawing/2014/main" id="{F4B87988-DEE6-CB1C-F553-2359D05E9964}"/>
                </a:ext>
              </a:extLst>
            </p:cNvPr>
            <p:cNvCxnSpPr>
              <a:cxnSpLocks/>
              <a:stCxn id="41" idx="2"/>
            </p:cNvCxnSpPr>
            <p:nvPr/>
          </p:nvCxnSpPr>
          <p:spPr>
            <a:xfrm>
              <a:off x="3610325" y="4187298"/>
              <a:ext cx="383177" cy="4616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29C6BBDD-A1E0-686F-36B3-0F86EC7A088E}"/>
              </a:ext>
            </a:extLst>
          </p:cNvPr>
          <p:cNvGrpSpPr/>
          <p:nvPr/>
        </p:nvGrpSpPr>
        <p:grpSpPr>
          <a:xfrm>
            <a:off x="9767906" y="4760169"/>
            <a:ext cx="2220687" cy="1011251"/>
            <a:chOff x="9767906" y="4760169"/>
            <a:chExt cx="2220687" cy="1011251"/>
          </a:xfrm>
        </p:grpSpPr>
        <p:sp>
          <p:nvSpPr>
            <p:cNvPr id="50" name="TextBox 49">
              <a:extLst>
                <a:ext uri="{FF2B5EF4-FFF2-40B4-BE49-F238E27FC236}">
                  <a16:creationId xmlns:a16="http://schemas.microsoft.com/office/drawing/2014/main" id="{5C940DA0-255A-049D-D904-3C5B732C43C6}"/>
                </a:ext>
              </a:extLst>
            </p:cNvPr>
            <p:cNvSpPr txBox="1"/>
            <p:nvPr/>
          </p:nvSpPr>
          <p:spPr>
            <a:xfrm>
              <a:off x="9767906" y="4760169"/>
              <a:ext cx="2220687" cy="923330"/>
            </a:xfrm>
            <a:prstGeom prst="rect">
              <a:avLst/>
            </a:prstGeom>
            <a:noFill/>
          </p:spPr>
          <p:txBody>
            <a:bodyPr wrap="square" rtlCol="0">
              <a:spAutoFit/>
            </a:bodyPr>
            <a:lstStyle/>
            <a:p>
              <a:pPr algn="ctr"/>
              <a:r>
                <a:rPr lang="en-SG" noProof="0" dirty="0"/>
                <a:t>Extract value from risk-averse institutions</a:t>
              </a:r>
            </a:p>
          </p:txBody>
        </p:sp>
        <p:cxnSp>
          <p:nvCxnSpPr>
            <p:cNvPr id="51" name="Straight Arrow Connector 50">
              <a:extLst>
                <a:ext uri="{FF2B5EF4-FFF2-40B4-BE49-F238E27FC236}">
                  <a16:creationId xmlns:a16="http://schemas.microsoft.com/office/drawing/2014/main" id="{4843A20C-B6B0-5034-E22C-7134C5198069}"/>
                </a:ext>
              </a:extLst>
            </p:cNvPr>
            <p:cNvCxnSpPr>
              <a:cxnSpLocks/>
              <a:stCxn id="50" idx="2"/>
            </p:cNvCxnSpPr>
            <p:nvPr/>
          </p:nvCxnSpPr>
          <p:spPr>
            <a:xfrm flipH="1">
              <a:off x="10537372" y="5683499"/>
              <a:ext cx="340878" cy="8792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58" name="Group 57">
            <a:extLst>
              <a:ext uri="{FF2B5EF4-FFF2-40B4-BE49-F238E27FC236}">
                <a16:creationId xmlns:a16="http://schemas.microsoft.com/office/drawing/2014/main" id="{5A283F16-5654-FB47-0466-3435EAE29798}"/>
              </a:ext>
            </a:extLst>
          </p:cNvPr>
          <p:cNvGrpSpPr/>
          <p:nvPr/>
        </p:nvGrpSpPr>
        <p:grpSpPr>
          <a:xfrm>
            <a:off x="5167129" y="3176047"/>
            <a:ext cx="1886028" cy="1241001"/>
            <a:chOff x="2667311" y="2946297"/>
            <a:chExt cx="1886028" cy="1241001"/>
          </a:xfrm>
        </p:grpSpPr>
        <p:sp>
          <p:nvSpPr>
            <p:cNvPr id="59" name="TextBox 58">
              <a:extLst>
                <a:ext uri="{FF2B5EF4-FFF2-40B4-BE49-F238E27FC236}">
                  <a16:creationId xmlns:a16="http://schemas.microsoft.com/office/drawing/2014/main" id="{1B7DA76B-D742-C700-6C85-579631A1FFB8}"/>
                </a:ext>
              </a:extLst>
            </p:cNvPr>
            <p:cNvSpPr txBox="1"/>
            <p:nvPr/>
          </p:nvSpPr>
          <p:spPr>
            <a:xfrm>
              <a:off x="2667311" y="3540967"/>
              <a:ext cx="1886028" cy="646331"/>
            </a:xfrm>
            <a:prstGeom prst="rect">
              <a:avLst/>
            </a:prstGeom>
            <a:noFill/>
          </p:spPr>
          <p:txBody>
            <a:bodyPr wrap="square" rtlCol="0">
              <a:spAutoFit/>
            </a:bodyPr>
            <a:lstStyle/>
            <a:p>
              <a:pPr algn="ctr"/>
              <a:r>
                <a:rPr lang="en-SG" noProof="0" dirty="0"/>
                <a:t>Seize market leader position.</a:t>
              </a:r>
            </a:p>
          </p:txBody>
        </p:sp>
        <p:cxnSp>
          <p:nvCxnSpPr>
            <p:cNvPr id="60" name="Straight Arrow Connector 59">
              <a:extLst>
                <a:ext uri="{FF2B5EF4-FFF2-40B4-BE49-F238E27FC236}">
                  <a16:creationId xmlns:a16="http://schemas.microsoft.com/office/drawing/2014/main" id="{BFCDB530-0B17-3546-C975-52A69BE9BEC1}"/>
                </a:ext>
              </a:extLst>
            </p:cNvPr>
            <p:cNvCxnSpPr>
              <a:cxnSpLocks/>
              <a:stCxn id="59" idx="0"/>
            </p:cNvCxnSpPr>
            <p:nvPr/>
          </p:nvCxnSpPr>
          <p:spPr>
            <a:xfrm flipV="1">
              <a:off x="3610325" y="2946297"/>
              <a:ext cx="254579" cy="59467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1029" name="Group 1028">
            <a:extLst>
              <a:ext uri="{FF2B5EF4-FFF2-40B4-BE49-F238E27FC236}">
                <a16:creationId xmlns:a16="http://schemas.microsoft.com/office/drawing/2014/main" id="{2426115A-6E6F-BAE0-EC56-A8B2154BE058}"/>
              </a:ext>
            </a:extLst>
          </p:cNvPr>
          <p:cNvGrpSpPr/>
          <p:nvPr/>
        </p:nvGrpSpPr>
        <p:grpSpPr>
          <a:xfrm>
            <a:off x="7696511" y="2991758"/>
            <a:ext cx="1886028" cy="1032197"/>
            <a:chOff x="7696511" y="2991758"/>
            <a:chExt cx="1886028" cy="1032197"/>
          </a:xfrm>
        </p:grpSpPr>
        <p:sp>
          <p:nvSpPr>
            <p:cNvPr id="47" name="TextBox 46">
              <a:extLst>
                <a:ext uri="{FF2B5EF4-FFF2-40B4-BE49-F238E27FC236}">
                  <a16:creationId xmlns:a16="http://schemas.microsoft.com/office/drawing/2014/main" id="{45E0FF0D-3788-4CB9-34A9-50B8CF7D5A9E}"/>
                </a:ext>
              </a:extLst>
            </p:cNvPr>
            <p:cNvSpPr txBox="1"/>
            <p:nvPr/>
          </p:nvSpPr>
          <p:spPr>
            <a:xfrm>
              <a:off x="7696511" y="2991758"/>
              <a:ext cx="1886028" cy="646331"/>
            </a:xfrm>
            <a:prstGeom prst="rect">
              <a:avLst/>
            </a:prstGeom>
            <a:noFill/>
          </p:spPr>
          <p:txBody>
            <a:bodyPr wrap="square" rtlCol="0">
              <a:spAutoFit/>
            </a:bodyPr>
            <a:lstStyle/>
            <a:p>
              <a:pPr algn="ctr"/>
              <a:r>
                <a:rPr lang="en-SG" noProof="0" dirty="0"/>
                <a:t>Leverage small differentiations </a:t>
              </a:r>
            </a:p>
          </p:txBody>
        </p:sp>
        <p:cxnSp>
          <p:nvCxnSpPr>
            <p:cNvPr id="48" name="Straight Arrow Connector 47">
              <a:extLst>
                <a:ext uri="{FF2B5EF4-FFF2-40B4-BE49-F238E27FC236}">
                  <a16:creationId xmlns:a16="http://schemas.microsoft.com/office/drawing/2014/main" id="{2BA476BA-2608-545E-F87F-DD7DD95E9F57}"/>
                </a:ext>
              </a:extLst>
            </p:cNvPr>
            <p:cNvCxnSpPr>
              <a:cxnSpLocks/>
              <a:stCxn id="47" idx="2"/>
            </p:cNvCxnSpPr>
            <p:nvPr/>
          </p:nvCxnSpPr>
          <p:spPr>
            <a:xfrm flipH="1">
              <a:off x="8322906" y="3638089"/>
              <a:ext cx="316619" cy="36492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024" name="Straight Arrow Connector 1023">
              <a:extLst>
                <a:ext uri="{FF2B5EF4-FFF2-40B4-BE49-F238E27FC236}">
                  <a16:creationId xmlns:a16="http://schemas.microsoft.com/office/drawing/2014/main" id="{998C9881-7A2E-7E0B-801C-97962D3382A8}"/>
                </a:ext>
              </a:extLst>
            </p:cNvPr>
            <p:cNvCxnSpPr>
              <a:cxnSpLocks/>
              <a:stCxn id="47" idx="2"/>
            </p:cNvCxnSpPr>
            <p:nvPr/>
          </p:nvCxnSpPr>
          <p:spPr>
            <a:xfrm>
              <a:off x="8639525" y="3638089"/>
              <a:ext cx="734630" cy="38586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
        <p:nvSpPr>
          <p:cNvPr id="2" name="Slide Number Placeholder 1">
            <a:extLst>
              <a:ext uri="{FF2B5EF4-FFF2-40B4-BE49-F238E27FC236}">
                <a16:creationId xmlns:a16="http://schemas.microsoft.com/office/drawing/2014/main" id="{96A818C1-D6EC-02B1-7634-B00762EC51F6}"/>
              </a:ext>
            </a:extLst>
          </p:cNvPr>
          <p:cNvSpPr>
            <a:spLocks noGrp="1"/>
          </p:cNvSpPr>
          <p:nvPr>
            <p:ph type="sldNum" sz="quarter" idx="12"/>
          </p:nvPr>
        </p:nvSpPr>
        <p:spPr/>
        <p:txBody>
          <a:bodyPr/>
          <a:lstStyle/>
          <a:p>
            <a:fld id="{CC057153-B650-4DEB-B370-79DDCFDCE934}" type="slidenum">
              <a:rPr lang="en-SG" noProof="0" smtClean="0"/>
              <a:t>48</a:t>
            </a:fld>
            <a:endParaRPr lang="en-SG" noProof="0" dirty="0"/>
          </a:p>
        </p:txBody>
      </p:sp>
    </p:spTree>
    <p:extLst>
      <p:ext uri="{BB962C8B-B14F-4D97-AF65-F5344CB8AC3E}">
        <p14:creationId xmlns:p14="http://schemas.microsoft.com/office/powerpoint/2010/main" val="383116304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57B07EF-FE64-E413-4DB2-AE48C7B788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14"/>
          <a:stretch>
            <a:fillRect/>
          </a:stretch>
        </p:blipFill>
        <p:spPr bwMode="auto">
          <a:xfrm>
            <a:off x="6845186" y="1244008"/>
            <a:ext cx="3798888" cy="5613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B5C850-0AE3-CADF-0240-F2837ACE4B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97"/>
          <a:stretch>
            <a:fillRect/>
          </a:stretch>
        </p:blipFill>
        <p:spPr bwMode="auto">
          <a:xfrm>
            <a:off x="1924579" y="1244009"/>
            <a:ext cx="3883554" cy="5613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4">
            <a:extLst>
              <a:ext uri="{FF2B5EF4-FFF2-40B4-BE49-F238E27FC236}">
                <a16:creationId xmlns:a16="http://schemas.microsoft.com/office/drawing/2014/main" id="{3F325CD4-4592-2738-B100-BB5E3E53DFCB}"/>
              </a:ext>
            </a:extLst>
          </p:cNvPr>
          <p:cNvSpPr>
            <a:spLocks noGrp="1"/>
          </p:cNvSpPr>
          <p:nvPr>
            <p:ph type="title"/>
          </p:nvPr>
        </p:nvSpPr>
        <p:spPr>
          <a:xfrm>
            <a:off x="1280160" y="-36151"/>
            <a:ext cx="10087699" cy="1280160"/>
          </a:xfrm>
        </p:spPr>
        <p:txBody>
          <a:bodyPr/>
          <a:lstStyle/>
          <a:p>
            <a:r>
              <a:rPr lang="en-SG" sz="2400" noProof="0" dirty="0"/>
              <a:t>Filter</a:t>
            </a:r>
            <a:r>
              <a:rPr lang="en-SG" sz="2400" b="0" noProof="0" dirty="0"/>
              <a:t>: Customer Discovery</a:t>
            </a:r>
            <a:br>
              <a:rPr lang="en-SG" sz="2400" b="0" noProof="0" dirty="0"/>
            </a:br>
            <a:r>
              <a:rPr lang="en-SG" noProof="0" dirty="0"/>
              <a:t>Disruptive technology Adoption</a:t>
            </a:r>
          </a:p>
        </p:txBody>
      </p:sp>
      <p:sp>
        <p:nvSpPr>
          <p:cNvPr id="4" name="Slide Number Placeholder 3">
            <a:extLst>
              <a:ext uri="{FF2B5EF4-FFF2-40B4-BE49-F238E27FC236}">
                <a16:creationId xmlns:a16="http://schemas.microsoft.com/office/drawing/2014/main" id="{DCA721C2-85E1-29E0-8075-06DCCAC08DF1}"/>
              </a:ext>
            </a:extLst>
          </p:cNvPr>
          <p:cNvSpPr>
            <a:spLocks noGrp="1"/>
          </p:cNvSpPr>
          <p:nvPr>
            <p:ph type="sldNum" sz="quarter" idx="12"/>
          </p:nvPr>
        </p:nvSpPr>
        <p:spPr/>
        <p:txBody>
          <a:bodyPr/>
          <a:lstStyle/>
          <a:p>
            <a:fld id="{CC057153-B650-4DEB-B370-79DDCFDCE934}" type="slidenum">
              <a:rPr lang="en-SG" noProof="0" smtClean="0"/>
              <a:t>49</a:t>
            </a:fld>
            <a:endParaRPr lang="en-SG" noProof="0" dirty="0"/>
          </a:p>
        </p:txBody>
      </p:sp>
    </p:spTree>
    <p:extLst>
      <p:ext uri="{BB962C8B-B14F-4D97-AF65-F5344CB8AC3E}">
        <p14:creationId xmlns:p14="http://schemas.microsoft.com/office/powerpoint/2010/main" val="346947976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4E06E-30AF-6EB5-458C-28E87E521305}"/>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7385687-9479-2AA0-519A-4F1F7C6C6EF5}"/>
              </a:ext>
            </a:extLst>
          </p:cNvPr>
          <p:cNvGraphicFramePr>
            <a:graphicFrameLocks noGrp="1"/>
          </p:cNvGraphicFramePr>
          <p:nvPr>
            <p:extLst>
              <p:ext uri="{D42A27DB-BD31-4B8C-83A1-F6EECF244321}">
                <p14:modId xmlns:p14="http://schemas.microsoft.com/office/powerpoint/2010/main" val="2849678802"/>
              </p:ext>
            </p:extLst>
          </p:nvPr>
        </p:nvGraphicFramePr>
        <p:xfrm>
          <a:off x="7197286" y="1371600"/>
          <a:ext cx="4165600" cy="4597400"/>
        </p:xfrm>
        <a:graphic>
          <a:graphicData uri="http://schemas.openxmlformats.org/drawingml/2006/table">
            <a:tbl>
              <a:tblPr firstRow="1" bandRow="1">
                <a:tableStyleId>{2D5ABB26-0587-4C30-8999-92F81FD0307C}</a:tableStyleId>
              </a:tblPr>
              <a:tblGrid>
                <a:gridCol w="1456770">
                  <a:extLst>
                    <a:ext uri="{9D8B030D-6E8A-4147-A177-3AD203B41FA5}">
                      <a16:colId xmlns:a16="http://schemas.microsoft.com/office/drawing/2014/main" val="4130659900"/>
                    </a:ext>
                  </a:extLst>
                </a:gridCol>
                <a:gridCol w="2708830">
                  <a:extLst>
                    <a:ext uri="{9D8B030D-6E8A-4147-A177-3AD203B41FA5}">
                      <a16:colId xmlns:a16="http://schemas.microsoft.com/office/drawing/2014/main" val="3516601288"/>
                    </a:ext>
                  </a:extLst>
                </a:gridCol>
              </a:tblGrid>
              <a:tr h="919480">
                <a:tc>
                  <a:txBody>
                    <a:bodyPr/>
                    <a:lstStyle/>
                    <a:p>
                      <a:pPr algn="r"/>
                      <a:r>
                        <a:rPr lang="en-SG" sz="4800" noProof="0" dirty="0"/>
                        <a:t>38</a:t>
                      </a:r>
                      <a:r>
                        <a:rPr lang="en-SG" sz="4800" baseline="30000" noProof="0" dirty="0"/>
                        <a:t>%</a:t>
                      </a:r>
                    </a:p>
                  </a:txBody>
                  <a:tcPr anchor="ctr"/>
                </a:tc>
                <a:tc>
                  <a:txBody>
                    <a:bodyPr/>
                    <a:lstStyle/>
                    <a:p>
                      <a:pPr algn="l"/>
                      <a:r>
                        <a:rPr lang="en-SG" noProof="0" dirty="0"/>
                        <a:t>Financial Issues</a:t>
                      </a:r>
                    </a:p>
                  </a:txBody>
                  <a:tcPr anchor="ctr"/>
                </a:tc>
                <a:extLst>
                  <a:ext uri="{0D108BD9-81ED-4DB2-BD59-A6C34878D82A}">
                    <a16:rowId xmlns:a16="http://schemas.microsoft.com/office/drawing/2014/main" val="3919743700"/>
                  </a:ext>
                </a:extLst>
              </a:tr>
              <a:tr h="919480">
                <a:tc>
                  <a:txBody>
                    <a:bodyPr/>
                    <a:lstStyle/>
                    <a:p>
                      <a:pPr algn="r"/>
                      <a:r>
                        <a:rPr lang="en-SG" sz="4800" noProof="0" dirty="0"/>
                        <a:t>35</a:t>
                      </a:r>
                      <a:r>
                        <a:rPr lang="en-SG" sz="4800" baseline="30000" noProof="0" dirty="0"/>
                        <a:t>%</a:t>
                      </a:r>
                    </a:p>
                  </a:txBody>
                  <a:tcPr anchor="ctr"/>
                </a:tc>
                <a:tc>
                  <a:txBody>
                    <a:bodyPr/>
                    <a:lstStyle/>
                    <a:p>
                      <a:pPr algn="l"/>
                      <a:r>
                        <a:rPr lang="en-SG" noProof="0" dirty="0"/>
                        <a:t>Lack of Market Need</a:t>
                      </a:r>
                    </a:p>
                  </a:txBody>
                  <a:tcPr anchor="ctr"/>
                </a:tc>
                <a:extLst>
                  <a:ext uri="{0D108BD9-81ED-4DB2-BD59-A6C34878D82A}">
                    <a16:rowId xmlns:a16="http://schemas.microsoft.com/office/drawing/2014/main" val="252588665"/>
                  </a:ext>
                </a:extLst>
              </a:tr>
              <a:tr h="919480">
                <a:tc>
                  <a:txBody>
                    <a:bodyPr/>
                    <a:lstStyle/>
                    <a:p>
                      <a:pPr algn="r"/>
                      <a:r>
                        <a:rPr lang="en-SG" sz="4800" noProof="0" dirty="0"/>
                        <a:t>20</a:t>
                      </a:r>
                      <a:r>
                        <a:rPr lang="en-SG" sz="4800" baseline="30000" noProof="0" dirty="0"/>
                        <a:t>%</a:t>
                      </a:r>
                    </a:p>
                  </a:txBody>
                  <a:tcPr anchor="ctr"/>
                </a:tc>
                <a:tc>
                  <a:txBody>
                    <a:bodyPr/>
                    <a:lstStyle/>
                    <a:p>
                      <a:pPr algn="l"/>
                      <a:r>
                        <a:rPr lang="en-SG" noProof="0" dirty="0"/>
                        <a:t>Competition</a:t>
                      </a:r>
                    </a:p>
                  </a:txBody>
                  <a:tcPr anchor="ctr"/>
                </a:tc>
                <a:extLst>
                  <a:ext uri="{0D108BD9-81ED-4DB2-BD59-A6C34878D82A}">
                    <a16:rowId xmlns:a16="http://schemas.microsoft.com/office/drawing/2014/main" val="4063024095"/>
                  </a:ext>
                </a:extLst>
              </a:tr>
              <a:tr h="919480">
                <a:tc>
                  <a:txBody>
                    <a:bodyPr/>
                    <a:lstStyle/>
                    <a:p>
                      <a:pPr algn="r"/>
                      <a:r>
                        <a:rPr lang="en-SG" sz="4800" noProof="0" dirty="0"/>
                        <a:t>19</a:t>
                      </a:r>
                      <a:r>
                        <a:rPr lang="en-SG" sz="4800" baseline="30000" noProof="0" dirty="0"/>
                        <a:t>%</a:t>
                      </a:r>
                    </a:p>
                  </a:txBody>
                  <a:tcPr anchor="ctr"/>
                </a:tc>
                <a:tc>
                  <a:txBody>
                    <a:bodyPr/>
                    <a:lstStyle/>
                    <a:p>
                      <a:pPr algn="l"/>
                      <a:r>
                        <a:rPr lang="en-SG" noProof="0" dirty="0"/>
                        <a:t>Business Model</a:t>
                      </a:r>
                    </a:p>
                  </a:txBody>
                  <a:tcPr anchor="ctr"/>
                </a:tc>
                <a:extLst>
                  <a:ext uri="{0D108BD9-81ED-4DB2-BD59-A6C34878D82A}">
                    <a16:rowId xmlns:a16="http://schemas.microsoft.com/office/drawing/2014/main" val="2486266664"/>
                  </a:ext>
                </a:extLst>
              </a:tr>
              <a:tr h="919480">
                <a:tc>
                  <a:txBody>
                    <a:bodyPr/>
                    <a:lstStyle/>
                    <a:p>
                      <a:pPr algn="r"/>
                      <a:r>
                        <a:rPr lang="en-SG" sz="4800" noProof="0" dirty="0"/>
                        <a:t>18</a:t>
                      </a:r>
                      <a:r>
                        <a:rPr lang="en-SG" sz="4800" baseline="30000" noProof="0" dirty="0"/>
                        <a:t>%</a:t>
                      </a:r>
                    </a:p>
                  </a:txBody>
                  <a:tcPr anchor="ctr"/>
                </a:tc>
                <a:tc>
                  <a:txBody>
                    <a:bodyPr/>
                    <a:lstStyle/>
                    <a:p>
                      <a:pPr algn="l"/>
                      <a:r>
                        <a:rPr lang="en-SG" noProof="0" dirty="0"/>
                        <a:t>Legal Challenges</a:t>
                      </a:r>
                    </a:p>
                  </a:txBody>
                  <a:tcPr anchor="ctr"/>
                </a:tc>
                <a:extLst>
                  <a:ext uri="{0D108BD9-81ED-4DB2-BD59-A6C34878D82A}">
                    <a16:rowId xmlns:a16="http://schemas.microsoft.com/office/drawing/2014/main" val="369412379"/>
                  </a:ext>
                </a:extLst>
              </a:tr>
            </a:tbl>
          </a:graphicData>
        </a:graphic>
      </p:graphicFrame>
      <p:sp>
        <p:nvSpPr>
          <p:cNvPr id="4" name="Title 3">
            <a:extLst>
              <a:ext uri="{FF2B5EF4-FFF2-40B4-BE49-F238E27FC236}">
                <a16:creationId xmlns:a16="http://schemas.microsoft.com/office/drawing/2014/main" id="{9E0B256B-32FE-7BBF-2124-10AF5316084B}"/>
              </a:ext>
            </a:extLst>
          </p:cNvPr>
          <p:cNvSpPr>
            <a:spLocks noGrp="1"/>
          </p:cNvSpPr>
          <p:nvPr>
            <p:ph type="title"/>
          </p:nvPr>
        </p:nvSpPr>
        <p:spPr/>
        <p:txBody>
          <a:bodyPr/>
          <a:lstStyle/>
          <a:p>
            <a:r>
              <a:rPr lang="en-SG" noProof="0" dirty="0"/>
              <a:t>Startups tend to Fail</a:t>
            </a:r>
          </a:p>
        </p:txBody>
      </p:sp>
      <p:sp>
        <p:nvSpPr>
          <p:cNvPr id="5" name="Content Placeholder 4">
            <a:extLst>
              <a:ext uri="{FF2B5EF4-FFF2-40B4-BE49-F238E27FC236}">
                <a16:creationId xmlns:a16="http://schemas.microsoft.com/office/drawing/2014/main" id="{20CF8BC9-718F-85BE-327A-D014C40DBE7C}"/>
              </a:ext>
            </a:extLst>
          </p:cNvPr>
          <p:cNvSpPr>
            <a:spLocks noGrp="1"/>
          </p:cNvSpPr>
          <p:nvPr>
            <p:ph sz="half" idx="2"/>
          </p:nvPr>
        </p:nvSpPr>
        <p:spPr>
          <a:xfrm>
            <a:off x="1280160" y="6457178"/>
            <a:ext cx="10289562" cy="369332"/>
          </a:xfrm>
        </p:spPr>
        <p:txBody>
          <a:bodyPr anchor="ctr">
            <a:normAutofit/>
          </a:bodyPr>
          <a:lstStyle/>
          <a:p>
            <a:pPr algn="r"/>
            <a:r>
              <a:rPr lang="en-SG" sz="1100" noProof="0" dirty="0"/>
              <a:t>Numbers from the US. See https://www.forbes.com/advisor/business/software/startups-failure-rate/</a:t>
            </a:r>
          </a:p>
        </p:txBody>
      </p:sp>
      <p:graphicFrame>
        <p:nvGraphicFramePr>
          <p:cNvPr id="10" name="Table 9">
            <a:extLst>
              <a:ext uri="{FF2B5EF4-FFF2-40B4-BE49-F238E27FC236}">
                <a16:creationId xmlns:a16="http://schemas.microsoft.com/office/drawing/2014/main" id="{4E3754CF-C493-D23E-1005-21B8D83267D6}"/>
              </a:ext>
            </a:extLst>
          </p:cNvPr>
          <p:cNvGraphicFramePr>
            <a:graphicFrameLocks noGrp="1"/>
          </p:cNvGraphicFramePr>
          <p:nvPr>
            <p:extLst>
              <p:ext uri="{D42A27DB-BD31-4B8C-83A1-F6EECF244321}">
                <p14:modId xmlns:p14="http://schemas.microsoft.com/office/powerpoint/2010/main" val="4214438584"/>
              </p:ext>
            </p:extLst>
          </p:nvPr>
        </p:nvGraphicFramePr>
        <p:xfrm>
          <a:off x="2456989" y="1371600"/>
          <a:ext cx="2502546" cy="4597400"/>
        </p:xfrm>
        <a:graphic>
          <a:graphicData uri="http://schemas.openxmlformats.org/drawingml/2006/table">
            <a:tbl>
              <a:tblPr firstRow="1" bandRow="1">
                <a:tableStyleId>{2D5ABB26-0587-4C30-8999-92F81FD0307C}</a:tableStyleId>
              </a:tblPr>
              <a:tblGrid>
                <a:gridCol w="1148080">
                  <a:extLst>
                    <a:ext uri="{9D8B030D-6E8A-4147-A177-3AD203B41FA5}">
                      <a16:colId xmlns:a16="http://schemas.microsoft.com/office/drawing/2014/main" val="1762948079"/>
                    </a:ext>
                  </a:extLst>
                </a:gridCol>
                <a:gridCol w="1354466">
                  <a:extLst>
                    <a:ext uri="{9D8B030D-6E8A-4147-A177-3AD203B41FA5}">
                      <a16:colId xmlns:a16="http://schemas.microsoft.com/office/drawing/2014/main" val="4130659900"/>
                    </a:ext>
                  </a:extLst>
                </a:gridCol>
              </a:tblGrid>
              <a:tr h="1149350">
                <a:tc>
                  <a:txBody>
                    <a:bodyPr/>
                    <a:lstStyle/>
                    <a:p>
                      <a:pPr algn="r"/>
                      <a:r>
                        <a:rPr lang="en-SG" noProof="0" dirty="0"/>
                        <a:t>1 year</a:t>
                      </a:r>
                    </a:p>
                  </a:txBody>
                  <a:tcPr anchor="ctr"/>
                </a:tc>
                <a:tc>
                  <a:txBody>
                    <a:bodyPr/>
                    <a:lstStyle/>
                    <a:p>
                      <a:r>
                        <a:rPr lang="en-SG" sz="4800" noProof="0" dirty="0"/>
                        <a:t>20</a:t>
                      </a:r>
                      <a:r>
                        <a:rPr lang="en-SG" sz="4800" baseline="30000" noProof="0" dirty="0"/>
                        <a:t>%</a:t>
                      </a:r>
                    </a:p>
                  </a:txBody>
                  <a:tcPr anchor="ctr"/>
                </a:tc>
                <a:extLst>
                  <a:ext uri="{0D108BD9-81ED-4DB2-BD59-A6C34878D82A}">
                    <a16:rowId xmlns:a16="http://schemas.microsoft.com/office/drawing/2014/main" val="3919743700"/>
                  </a:ext>
                </a:extLst>
              </a:tr>
              <a:tr h="1149350">
                <a:tc>
                  <a:txBody>
                    <a:bodyPr/>
                    <a:lstStyle/>
                    <a:p>
                      <a:pPr algn="r"/>
                      <a:r>
                        <a:rPr lang="en-SG" noProof="0" dirty="0"/>
                        <a:t>3 years</a:t>
                      </a:r>
                    </a:p>
                  </a:txBody>
                  <a:tcPr anchor="ctr"/>
                </a:tc>
                <a:tc>
                  <a:txBody>
                    <a:bodyPr/>
                    <a:lstStyle/>
                    <a:p>
                      <a:r>
                        <a:rPr lang="en-SG" sz="4800" noProof="0" dirty="0"/>
                        <a:t>39</a:t>
                      </a:r>
                      <a:r>
                        <a:rPr lang="en-SG" sz="4800" baseline="30000" noProof="0" dirty="0"/>
                        <a:t>%</a:t>
                      </a:r>
                    </a:p>
                  </a:txBody>
                  <a:tcPr anchor="ctr"/>
                </a:tc>
                <a:extLst>
                  <a:ext uri="{0D108BD9-81ED-4DB2-BD59-A6C34878D82A}">
                    <a16:rowId xmlns:a16="http://schemas.microsoft.com/office/drawing/2014/main" val="252588665"/>
                  </a:ext>
                </a:extLst>
              </a:tr>
              <a:tr h="1149350">
                <a:tc>
                  <a:txBody>
                    <a:bodyPr/>
                    <a:lstStyle/>
                    <a:p>
                      <a:pPr algn="r"/>
                      <a:r>
                        <a:rPr lang="en-SG" noProof="0" dirty="0"/>
                        <a:t>5 years</a:t>
                      </a:r>
                    </a:p>
                  </a:txBody>
                  <a:tcPr anchor="ctr"/>
                </a:tc>
                <a:tc>
                  <a:txBody>
                    <a:bodyPr/>
                    <a:lstStyle/>
                    <a:p>
                      <a:r>
                        <a:rPr lang="en-SG" sz="4800" noProof="0" dirty="0"/>
                        <a:t>50</a:t>
                      </a:r>
                      <a:r>
                        <a:rPr lang="en-SG" sz="4800" baseline="30000" noProof="0" dirty="0"/>
                        <a:t>%</a:t>
                      </a:r>
                    </a:p>
                  </a:txBody>
                  <a:tcPr anchor="ctr"/>
                </a:tc>
                <a:extLst>
                  <a:ext uri="{0D108BD9-81ED-4DB2-BD59-A6C34878D82A}">
                    <a16:rowId xmlns:a16="http://schemas.microsoft.com/office/drawing/2014/main" val="4063024095"/>
                  </a:ext>
                </a:extLst>
              </a:tr>
              <a:tr h="1149350">
                <a:tc>
                  <a:txBody>
                    <a:bodyPr/>
                    <a:lstStyle/>
                    <a:p>
                      <a:pPr algn="r"/>
                      <a:r>
                        <a:rPr lang="en-SG" noProof="0" dirty="0"/>
                        <a:t>10 years</a:t>
                      </a:r>
                    </a:p>
                  </a:txBody>
                  <a:tcPr anchor="ctr"/>
                </a:tc>
                <a:tc>
                  <a:txBody>
                    <a:bodyPr/>
                    <a:lstStyle/>
                    <a:p>
                      <a:r>
                        <a:rPr lang="en-SG" sz="4800" noProof="0" dirty="0"/>
                        <a:t>65</a:t>
                      </a:r>
                      <a:r>
                        <a:rPr lang="en-SG" sz="4800" baseline="30000" noProof="0" dirty="0"/>
                        <a:t>%</a:t>
                      </a:r>
                    </a:p>
                  </a:txBody>
                  <a:tcPr anchor="ctr"/>
                </a:tc>
                <a:extLst>
                  <a:ext uri="{0D108BD9-81ED-4DB2-BD59-A6C34878D82A}">
                    <a16:rowId xmlns:a16="http://schemas.microsoft.com/office/drawing/2014/main" val="2486266664"/>
                  </a:ext>
                </a:extLst>
              </a:tr>
            </a:tbl>
          </a:graphicData>
        </a:graphic>
      </p:graphicFrame>
      <p:sp>
        <p:nvSpPr>
          <p:cNvPr id="12" name="Right Brace 11">
            <a:extLst>
              <a:ext uri="{FF2B5EF4-FFF2-40B4-BE49-F238E27FC236}">
                <a16:creationId xmlns:a16="http://schemas.microsoft.com/office/drawing/2014/main" id="{11695F6A-7924-10C3-BFD7-19FF4F9FFA6C}"/>
              </a:ext>
            </a:extLst>
          </p:cNvPr>
          <p:cNvSpPr/>
          <p:nvPr/>
        </p:nvSpPr>
        <p:spPr>
          <a:xfrm>
            <a:off x="5166371" y="1371600"/>
            <a:ext cx="328496" cy="4597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3" name="Right Brace 12">
            <a:extLst>
              <a:ext uri="{FF2B5EF4-FFF2-40B4-BE49-F238E27FC236}">
                <a16:creationId xmlns:a16="http://schemas.microsoft.com/office/drawing/2014/main" id="{14D8782F-8DB9-BB11-6C8E-7B62444B3357}"/>
              </a:ext>
            </a:extLst>
          </p:cNvPr>
          <p:cNvSpPr/>
          <p:nvPr/>
        </p:nvSpPr>
        <p:spPr>
          <a:xfrm rot="10800000">
            <a:off x="6661954" y="1371600"/>
            <a:ext cx="328496" cy="4597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15" name="TextBox 14">
            <a:extLst>
              <a:ext uri="{FF2B5EF4-FFF2-40B4-BE49-F238E27FC236}">
                <a16:creationId xmlns:a16="http://schemas.microsoft.com/office/drawing/2014/main" id="{25C62664-3D82-B121-924A-326C0104CAFF}"/>
              </a:ext>
            </a:extLst>
          </p:cNvPr>
          <p:cNvSpPr txBox="1"/>
          <p:nvPr/>
        </p:nvSpPr>
        <p:spPr>
          <a:xfrm>
            <a:off x="5494867" y="3485634"/>
            <a:ext cx="1202266" cy="369332"/>
          </a:xfrm>
          <a:prstGeom prst="rect">
            <a:avLst/>
          </a:prstGeom>
          <a:noFill/>
        </p:spPr>
        <p:txBody>
          <a:bodyPr wrap="square" rtlCol="0">
            <a:spAutoFit/>
          </a:bodyPr>
          <a:lstStyle/>
          <a:p>
            <a:pPr algn="ctr"/>
            <a:r>
              <a:rPr lang="en-SG" noProof="0" dirty="0"/>
              <a:t>because</a:t>
            </a:r>
          </a:p>
        </p:txBody>
      </p:sp>
      <p:sp>
        <p:nvSpPr>
          <p:cNvPr id="2" name="Slide Number Placeholder 1">
            <a:extLst>
              <a:ext uri="{FF2B5EF4-FFF2-40B4-BE49-F238E27FC236}">
                <a16:creationId xmlns:a16="http://schemas.microsoft.com/office/drawing/2014/main" id="{54AF6D01-8984-69BE-D181-DE8A688E83FA}"/>
              </a:ext>
            </a:extLst>
          </p:cNvPr>
          <p:cNvSpPr>
            <a:spLocks noGrp="1"/>
          </p:cNvSpPr>
          <p:nvPr>
            <p:ph type="sldNum" sz="quarter" idx="12"/>
          </p:nvPr>
        </p:nvSpPr>
        <p:spPr/>
        <p:txBody>
          <a:bodyPr/>
          <a:lstStyle/>
          <a:p>
            <a:fld id="{CC057153-B650-4DEB-B370-79DDCFDCE934}" type="slidenum">
              <a:rPr lang="en-SG" noProof="0" smtClean="0"/>
              <a:t>5</a:t>
            </a:fld>
            <a:endParaRPr lang="en-SG" noProof="0" dirty="0"/>
          </a:p>
        </p:txBody>
      </p:sp>
    </p:spTree>
    <p:custDataLst>
      <p:tags r:id="rId1"/>
    </p:custDataLst>
    <p:extLst>
      <p:ext uri="{BB962C8B-B14F-4D97-AF65-F5344CB8AC3E}">
        <p14:creationId xmlns:p14="http://schemas.microsoft.com/office/powerpoint/2010/main" val="13130197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0F020-6B8D-673C-DBBA-C307021D5BC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6857FEF-C6EA-FC1A-33A6-703F68448C95}"/>
              </a:ext>
            </a:extLst>
          </p:cNvPr>
          <p:cNvSpPr txBox="1">
            <a:spLocks/>
          </p:cNvSpPr>
          <p:nvPr/>
        </p:nvSpPr>
        <p:spPr>
          <a:xfrm>
            <a:off x="6723402" y="726080"/>
            <a:ext cx="5468598" cy="128016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spc="0" baseline="0">
                <a:solidFill>
                  <a:schemeClr val="tx1"/>
                </a:solidFill>
                <a:latin typeface="+mj-lt"/>
                <a:ea typeface="+mj-ea"/>
                <a:cs typeface="+mj-cs"/>
              </a:defRPr>
            </a:lvl1pPr>
          </a:lstStyle>
          <a:p>
            <a:r>
              <a:rPr lang="en-SG" sz="2400" noProof="0" dirty="0"/>
              <a:t>Filter:</a:t>
            </a:r>
            <a:br>
              <a:rPr lang="en-SG" sz="2400" noProof="0" dirty="0"/>
            </a:br>
            <a:r>
              <a:rPr lang="en-SG" noProof="0" dirty="0"/>
              <a:t>Maturity</a:t>
            </a:r>
          </a:p>
        </p:txBody>
      </p:sp>
      <p:sp>
        <p:nvSpPr>
          <p:cNvPr id="12" name="Content Placeholder 5">
            <a:extLst>
              <a:ext uri="{FF2B5EF4-FFF2-40B4-BE49-F238E27FC236}">
                <a16:creationId xmlns:a16="http://schemas.microsoft.com/office/drawing/2014/main" id="{DCA9CD35-675D-9653-F23C-26E7C1BA68BB}"/>
              </a:ext>
            </a:extLst>
          </p:cNvPr>
          <p:cNvSpPr txBox="1">
            <a:spLocks/>
          </p:cNvSpPr>
          <p:nvPr/>
        </p:nvSpPr>
        <p:spPr>
          <a:xfrm>
            <a:off x="6723402" y="2101075"/>
            <a:ext cx="4846320" cy="426694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1200"/>
              </a:spcBef>
            </a:pPr>
            <a:r>
              <a:rPr lang="en-SG" sz="2400" noProof="0" dirty="0"/>
              <a:t>How to grow at CAGR?</a:t>
            </a:r>
          </a:p>
          <a:p>
            <a:pPr>
              <a:lnSpc>
                <a:spcPct val="80000"/>
              </a:lnSpc>
              <a:spcBef>
                <a:spcPts val="1200"/>
              </a:spcBef>
            </a:pPr>
            <a:r>
              <a:rPr lang="en-SG" sz="2400" noProof="0" dirty="0"/>
              <a:t>How to avoid complacency?</a:t>
            </a:r>
          </a:p>
          <a:p>
            <a:pPr>
              <a:lnSpc>
                <a:spcPct val="80000"/>
              </a:lnSpc>
              <a:spcBef>
                <a:spcPts val="1200"/>
              </a:spcBef>
            </a:pPr>
            <a:r>
              <a:rPr lang="en-SG" sz="2400" noProof="0" dirty="0"/>
              <a:t>How to defend against large players?</a:t>
            </a:r>
          </a:p>
          <a:p>
            <a:pPr>
              <a:lnSpc>
                <a:spcPct val="80000"/>
              </a:lnSpc>
              <a:spcBef>
                <a:spcPts val="1200"/>
              </a:spcBef>
            </a:pPr>
            <a:r>
              <a:rPr lang="en-SG" sz="2400" noProof="0" dirty="0"/>
              <a:t>How not to be disrupted?</a:t>
            </a:r>
          </a:p>
          <a:p>
            <a:pPr>
              <a:lnSpc>
                <a:spcPct val="80000"/>
              </a:lnSpc>
              <a:spcBef>
                <a:spcPts val="1200"/>
              </a:spcBef>
            </a:pPr>
            <a:r>
              <a:rPr lang="en-SG" sz="2400" noProof="0" dirty="0"/>
              <a:t>How to create shareholder value?</a:t>
            </a:r>
          </a:p>
        </p:txBody>
      </p:sp>
      <p:sp>
        <p:nvSpPr>
          <p:cNvPr id="2" name="Slide Number Placeholder 1">
            <a:extLst>
              <a:ext uri="{FF2B5EF4-FFF2-40B4-BE49-F238E27FC236}">
                <a16:creationId xmlns:a16="http://schemas.microsoft.com/office/drawing/2014/main" id="{02D71245-5353-D185-182B-6FE437A47F33}"/>
              </a:ext>
            </a:extLst>
          </p:cNvPr>
          <p:cNvSpPr>
            <a:spLocks noGrp="1"/>
          </p:cNvSpPr>
          <p:nvPr>
            <p:ph type="sldNum" sz="quarter" idx="12"/>
          </p:nvPr>
        </p:nvSpPr>
        <p:spPr/>
        <p:txBody>
          <a:bodyPr/>
          <a:lstStyle/>
          <a:p>
            <a:fld id="{CC057153-B650-4DEB-B370-79DDCFDCE934}" type="slidenum">
              <a:rPr lang="en-SG" noProof="0" smtClean="0"/>
              <a:t>50</a:t>
            </a:fld>
            <a:endParaRPr lang="en-SG" noProof="0" dirty="0"/>
          </a:p>
        </p:txBody>
      </p:sp>
    </p:spTree>
    <p:extLst>
      <p:ext uri="{BB962C8B-B14F-4D97-AF65-F5344CB8AC3E}">
        <p14:creationId xmlns:p14="http://schemas.microsoft.com/office/powerpoint/2010/main" val="19795237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A548-3950-E06C-F48E-D98C92299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B828F-E9C3-893C-7D4F-4440BCFD356D}"/>
              </a:ext>
            </a:extLst>
          </p:cNvPr>
          <p:cNvSpPr>
            <a:spLocks noGrp="1"/>
          </p:cNvSpPr>
          <p:nvPr>
            <p:ph type="title"/>
          </p:nvPr>
        </p:nvSpPr>
        <p:spPr/>
        <p:txBody>
          <a:bodyPr/>
          <a:lstStyle/>
          <a:p>
            <a:r>
              <a:rPr lang="en-SG" sz="2400" noProof="0" dirty="0"/>
              <a:t>FILTER: </a:t>
            </a:r>
            <a:r>
              <a:rPr lang="en-SG" sz="2400" b="0" noProof="0" dirty="0"/>
              <a:t>Maturity</a:t>
            </a:r>
            <a:br>
              <a:rPr lang="en-SG" sz="2400" b="0" noProof="0" dirty="0"/>
            </a:br>
            <a:r>
              <a:rPr lang="en-SG" noProof="0" dirty="0"/>
              <a:t>Why Do We Care about CAGR?</a:t>
            </a:r>
          </a:p>
        </p:txBody>
      </p:sp>
      <p:sp>
        <p:nvSpPr>
          <p:cNvPr id="13" name="Content Placeholder 6">
            <a:extLst>
              <a:ext uri="{FF2B5EF4-FFF2-40B4-BE49-F238E27FC236}">
                <a16:creationId xmlns:a16="http://schemas.microsoft.com/office/drawing/2014/main" id="{36410776-D6BE-2DDC-05D8-3068FF33D914}"/>
              </a:ext>
            </a:extLst>
          </p:cNvPr>
          <p:cNvSpPr>
            <a:spLocks noGrp="1"/>
          </p:cNvSpPr>
          <p:nvPr>
            <p:ph idx="1"/>
          </p:nvPr>
        </p:nvSpPr>
        <p:spPr/>
        <p:txBody>
          <a:bodyPr>
            <a:normAutofit/>
          </a:bodyPr>
          <a:lstStyle/>
          <a:p>
            <a:r>
              <a:rPr lang="en-SG" noProof="0" dirty="0"/>
              <a:t>CAGR = “Compound Annual Growth Rate”</a:t>
            </a:r>
          </a:p>
          <a:p>
            <a:r>
              <a:rPr lang="en-SG" noProof="0" dirty="0"/>
              <a:t>Companies at maturity are collectively satisfying the total demand for the product in the entire market.</a:t>
            </a:r>
          </a:p>
          <a:p>
            <a:r>
              <a:rPr lang="en-SG" noProof="0" dirty="0"/>
              <a:t>To generate more value, they must:</a:t>
            </a:r>
          </a:p>
          <a:p>
            <a:pPr lvl="1"/>
            <a:r>
              <a:rPr lang="en-SG" noProof="0" dirty="0">
                <a:sym typeface="Wingdings" panose="05000000000000000000" pitchFamily="2" charset="2"/>
              </a:rPr>
              <a:t>capture business from another company, or</a:t>
            </a:r>
          </a:p>
          <a:p>
            <a:pPr lvl="1"/>
            <a:r>
              <a:rPr lang="en-SG" noProof="0" dirty="0">
                <a:sym typeface="Wingdings" panose="05000000000000000000" pitchFamily="2" charset="2"/>
              </a:rPr>
              <a:t>make new business</a:t>
            </a:r>
          </a:p>
        </p:txBody>
      </p:sp>
      <p:sp>
        <p:nvSpPr>
          <p:cNvPr id="3" name="Slide Number Placeholder 2">
            <a:extLst>
              <a:ext uri="{FF2B5EF4-FFF2-40B4-BE49-F238E27FC236}">
                <a16:creationId xmlns:a16="http://schemas.microsoft.com/office/drawing/2014/main" id="{AF52263C-5A93-EA91-2382-8CB54F8B5B0F}"/>
              </a:ext>
            </a:extLst>
          </p:cNvPr>
          <p:cNvSpPr>
            <a:spLocks noGrp="1"/>
          </p:cNvSpPr>
          <p:nvPr>
            <p:ph type="sldNum" sz="quarter" idx="12"/>
          </p:nvPr>
        </p:nvSpPr>
        <p:spPr/>
        <p:txBody>
          <a:bodyPr/>
          <a:lstStyle/>
          <a:p>
            <a:fld id="{CC057153-B650-4DEB-B370-79DDCFDCE934}" type="slidenum">
              <a:rPr lang="en-SG" noProof="0" smtClean="0"/>
              <a:t>51</a:t>
            </a:fld>
            <a:endParaRPr lang="en-SG" noProof="0" dirty="0"/>
          </a:p>
        </p:txBody>
      </p:sp>
    </p:spTree>
    <p:custDataLst>
      <p:tags r:id="rId1"/>
    </p:custDataLst>
    <p:extLst>
      <p:ext uri="{BB962C8B-B14F-4D97-AF65-F5344CB8AC3E}">
        <p14:creationId xmlns:p14="http://schemas.microsoft.com/office/powerpoint/2010/main" val="107443336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F106-6C3B-409D-5CB9-F65910ABF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23B7B-5B97-6726-15DD-0F88692A5714}"/>
              </a:ext>
            </a:extLst>
          </p:cNvPr>
          <p:cNvSpPr>
            <a:spLocks noGrp="1"/>
          </p:cNvSpPr>
          <p:nvPr>
            <p:ph type="title"/>
          </p:nvPr>
        </p:nvSpPr>
        <p:spPr/>
        <p:txBody>
          <a:bodyPr/>
          <a:lstStyle/>
          <a:p>
            <a:r>
              <a:rPr lang="en-SG" sz="2400" noProof="0" dirty="0"/>
              <a:t>FILTER: </a:t>
            </a:r>
            <a:r>
              <a:rPr lang="en-SG" sz="2400" b="0" noProof="0" dirty="0"/>
              <a:t>Maturity</a:t>
            </a:r>
            <a:br>
              <a:rPr lang="en-SG" sz="2400" b="0" noProof="0" dirty="0"/>
            </a:br>
            <a:r>
              <a:rPr lang="en-SG" noProof="0" dirty="0"/>
              <a:t>Why Do We Care about CAGR?</a:t>
            </a:r>
          </a:p>
        </p:txBody>
      </p:sp>
      <p:sp>
        <p:nvSpPr>
          <p:cNvPr id="13" name="Content Placeholder 6">
            <a:extLst>
              <a:ext uri="{FF2B5EF4-FFF2-40B4-BE49-F238E27FC236}">
                <a16:creationId xmlns:a16="http://schemas.microsoft.com/office/drawing/2014/main" id="{3E53379F-A463-EE80-7340-EE0500ADA817}"/>
              </a:ext>
            </a:extLst>
          </p:cNvPr>
          <p:cNvSpPr>
            <a:spLocks noGrp="1"/>
          </p:cNvSpPr>
          <p:nvPr>
            <p:ph idx="1"/>
          </p:nvPr>
        </p:nvSpPr>
        <p:spPr>
          <a:xfrm>
            <a:off x="1280160" y="5412147"/>
            <a:ext cx="10087699" cy="1280160"/>
          </a:xfrm>
        </p:spPr>
        <p:txBody>
          <a:bodyPr>
            <a:normAutofit/>
          </a:bodyPr>
          <a:lstStyle/>
          <a:p>
            <a:pPr marL="0" indent="0">
              <a:buNone/>
            </a:pPr>
            <a:r>
              <a:rPr lang="en-SG" noProof="0" dirty="0">
                <a:sym typeface="Wingdings" panose="05000000000000000000" pitchFamily="2" charset="2"/>
              </a:rPr>
              <a:t>Companies are locked in an </a:t>
            </a:r>
            <a:r>
              <a:rPr lang="en-SG" b="1" noProof="0" dirty="0">
                <a:sym typeface="Wingdings" panose="05000000000000000000" pitchFamily="2" charset="2"/>
              </a:rPr>
              <a:t>eternal arms race</a:t>
            </a:r>
            <a:r>
              <a:rPr lang="en-SG" noProof="0" dirty="0">
                <a:sym typeface="Wingdings" panose="05000000000000000000" pitchFamily="2" charset="2"/>
              </a:rPr>
              <a:t> with each other to maximize value, and they judge how well they’re doing it by how they grow relative to CAGR.</a:t>
            </a:r>
          </a:p>
        </p:txBody>
      </p:sp>
      <p:sp>
        <p:nvSpPr>
          <p:cNvPr id="3" name="Slide Number Placeholder 2">
            <a:extLst>
              <a:ext uri="{FF2B5EF4-FFF2-40B4-BE49-F238E27FC236}">
                <a16:creationId xmlns:a16="http://schemas.microsoft.com/office/drawing/2014/main" id="{28C7E5E1-A9CB-6332-31EE-28314176B9AD}"/>
              </a:ext>
            </a:extLst>
          </p:cNvPr>
          <p:cNvSpPr>
            <a:spLocks noGrp="1"/>
          </p:cNvSpPr>
          <p:nvPr>
            <p:ph type="sldNum" sz="quarter" idx="12"/>
          </p:nvPr>
        </p:nvSpPr>
        <p:spPr/>
        <p:txBody>
          <a:bodyPr/>
          <a:lstStyle/>
          <a:p>
            <a:fld id="{CC057153-B650-4DEB-B370-79DDCFDCE934}" type="slidenum">
              <a:rPr lang="en-SG" noProof="0" smtClean="0"/>
              <a:t>52</a:t>
            </a:fld>
            <a:endParaRPr lang="en-SG" noProof="0" dirty="0"/>
          </a:p>
        </p:txBody>
      </p:sp>
      <p:graphicFrame>
        <p:nvGraphicFramePr>
          <p:cNvPr id="4" name="Table 3">
            <a:extLst>
              <a:ext uri="{FF2B5EF4-FFF2-40B4-BE49-F238E27FC236}">
                <a16:creationId xmlns:a16="http://schemas.microsoft.com/office/drawing/2014/main" id="{692529F2-C793-40E0-C36E-4646DBB3D4A1}"/>
              </a:ext>
            </a:extLst>
          </p:cNvPr>
          <p:cNvGraphicFramePr>
            <a:graphicFrameLocks noGrp="1"/>
          </p:cNvGraphicFramePr>
          <p:nvPr>
            <p:extLst>
              <p:ext uri="{D42A27DB-BD31-4B8C-83A1-F6EECF244321}">
                <p14:modId xmlns:p14="http://schemas.microsoft.com/office/powerpoint/2010/main" val="1363255945"/>
              </p:ext>
            </p:extLst>
          </p:nvPr>
        </p:nvGraphicFramePr>
        <p:xfrm>
          <a:off x="4882909" y="1324683"/>
          <a:ext cx="2882200" cy="3960000"/>
        </p:xfrm>
        <a:graphic>
          <a:graphicData uri="http://schemas.openxmlformats.org/drawingml/2006/table">
            <a:tbl>
              <a:tblPr>
                <a:tableStyleId>{5C22544A-7EE6-4342-B048-85BDC9FD1C3A}</a:tableStyleId>
              </a:tblPr>
              <a:tblGrid>
                <a:gridCol w="360275">
                  <a:extLst>
                    <a:ext uri="{9D8B030D-6E8A-4147-A177-3AD203B41FA5}">
                      <a16:colId xmlns:a16="http://schemas.microsoft.com/office/drawing/2014/main" val="251569085"/>
                    </a:ext>
                  </a:extLst>
                </a:gridCol>
                <a:gridCol w="360275">
                  <a:extLst>
                    <a:ext uri="{9D8B030D-6E8A-4147-A177-3AD203B41FA5}">
                      <a16:colId xmlns:a16="http://schemas.microsoft.com/office/drawing/2014/main" val="2987829869"/>
                    </a:ext>
                  </a:extLst>
                </a:gridCol>
                <a:gridCol w="360275">
                  <a:extLst>
                    <a:ext uri="{9D8B030D-6E8A-4147-A177-3AD203B41FA5}">
                      <a16:colId xmlns:a16="http://schemas.microsoft.com/office/drawing/2014/main" val="1171021738"/>
                    </a:ext>
                  </a:extLst>
                </a:gridCol>
                <a:gridCol w="360275">
                  <a:extLst>
                    <a:ext uri="{9D8B030D-6E8A-4147-A177-3AD203B41FA5}">
                      <a16:colId xmlns:a16="http://schemas.microsoft.com/office/drawing/2014/main" val="2527772787"/>
                    </a:ext>
                  </a:extLst>
                </a:gridCol>
                <a:gridCol w="360275">
                  <a:extLst>
                    <a:ext uri="{9D8B030D-6E8A-4147-A177-3AD203B41FA5}">
                      <a16:colId xmlns:a16="http://schemas.microsoft.com/office/drawing/2014/main" val="4056666301"/>
                    </a:ext>
                  </a:extLst>
                </a:gridCol>
                <a:gridCol w="360275">
                  <a:extLst>
                    <a:ext uri="{9D8B030D-6E8A-4147-A177-3AD203B41FA5}">
                      <a16:colId xmlns:a16="http://schemas.microsoft.com/office/drawing/2014/main" val="794707116"/>
                    </a:ext>
                  </a:extLst>
                </a:gridCol>
                <a:gridCol w="360275">
                  <a:extLst>
                    <a:ext uri="{9D8B030D-6E8A-4147-A177-3AD203B41FA5}">
                      <a16:colId xmlns:a16="http://schemas.microsoft.com/office/drawing/2014/main" val="459926592"/>
                    </a:ext>
                  </a:extLst>
                </a:gridCol>
                <a:gridCol w="360275">
                  <a:extLst>
                    <a:ext uri="{9D8B030D-6E8A-4147-A177-3AD203B41FA5}">
                      <a16:colId xmlns:a16="http://schemas.microsoft.com/office/drawing/2014/main" val="2320545213"/>
                    </a:ext>
                  </a:extLst>
                </a:gridCol>
              </a:tblGrid>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49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314232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486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dirty="0"/>
                        <a:t>A</a:t>
                      </a:r>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506771"/>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629277"/>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215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58093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66309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dirty="0"/>
                        <a:t>B</a:t>
                      </a:r>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898616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356418"/>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26056"/>
                  </a:ext>
                </a:extLst>
              </a:tr>
            </a:tbl>
          </a:graphicData>
        </a:graphic>
      </p:graphicFrame>
      <p:graphicFrame>
        <p:nvGraphicFramePr>
          <p:cNvPr id="5" name="Table 4">
            <a:extLst>
              <a:ext uri="{FF2B5EF4-FFF2-40B4-BE49-F238E27FC236}">
                <a16:creationId xmlns:a16="http://schemas.microsoft.com/office/drawing/2014/main" id="{DECBA833-D173-BF21-09C7-3358250F3F78}"/>
              </a:ext>
            </a:extLst>
          </p:cNvPr>
          <p:cNvGraphicFramePr>
            <a:graphicFrameLocks noGrp="1"/>
          </p:cNvGraphicFramePr>
          <p:nvPr>
            <p:extLst>
              <p:ext uri="{D42A27DB-BD31-4B8C-83A1-F6EECF244321}">
                <p14:modId xmlns:p14="http://schemas.microsoft.com/office/powerpoint/2010/main" val="1817604835"/>
              </p:ext>
            </p:extLst>
          </p:nvPr>
        </p:nvGraphicFramePr>
        <p:xfrm>
          <a:off x="1280160" y="1324683"/>
          <a:ext cx="2882200" cy="3960000"/>
        </p:xfrm>
        <a:graphic>
          <a:graphicData uri="http://schemas.openxmlformats.org/drawingml/2006/table">
            <a:tbl>
              <a:tblPr>
                <a:tableStyleId>{5C22544A-7EE6-4342-B048-85BDC9FD1C3A}</a:tableStyleId>
              </a:tblPr>
              <a:tblGrid>
                <a:gridCol w="360275">
                  <a:extLst>
                    <a:ext uri="{9D8B030D-6E8A-4147-A177-3AD203B41FA5}">
                      <a16:colId xmlns:a16="http://schemas.microsoft.com/office/drawing/2014/main" val="251569085"/>
                    </a:ext>
                  </a:extLst>
                </a:gridCol>
                <a:gridCol w="360275">
                  <a:extLst>
                    <a:ext uri="{9D8B030D-6E8A-4147-A177-3AD203B41FA5}">
                      <a16:colId xmlns:a16="http://schemas.microsoft.com/office/drawing/2014/main" val="2987829869"/>
                    </a:ext>
                  </a:extLst>
                </a:gridCol>
                <a:gridCol w="360275">
                  <a:extLst>
                    <a:ext uri="{9D8B030D-6E8A-4147-A177-3AD203B41FA5}">
                      <a16:colId xmlns:a16="http://schemas.microsoft.com/office/drawing/2014/main" val="1171021738"/>
                    </a:ext>
                  </a:extLst>
                </a:gridCol>
                <a:gridCol w="360275">
                  <a:extLst>
                    <a:ext uri="{9D8B030D-6E8A-4147-A177-3AD203B41FA5}">
                      <a16:colId xmlns:a16="http://schemas.microsoft.com/office/drawing/2014/main" val="2527772787"/>
                    </a:ext>
                  </a:extLst>
                </a:gridCol>
                <a:gridCol w="360275">
                  <a:extLst>
                    <a:ext uri="{9D8B030D-6E8A-4147-A177-3AD203B41FA5}">
                      <a16:colId xmlns:a16="http://schemas.microsoft.com/office/drawing/2014/main" val="4056666301"/>
                    </a:ext>
                  </a:extLst>
                </a:gridCol>
                <a:gridCol w="360275">
                  <a:extLst>
                    <a:ext uri="{9D8B030D-6E8A-4147-A177-3AD203B41FA5}">
                      <a16:colId xmlns:a16="http://schemas.microsoft.com/office/drawing/2014/main" val="794707116"/>
                    </a:ext>
                  </a:extLst>
                </a:gridCol>
                <a:gridCol w="360275">
                  <a:extLst>
                    <a:ext uri="{9D8B030D-6E8A-4147-A177-3AD203B41FA5}">
                      <a16:colId xmlns:a16="http://schemas.microsoft.com/office/drawing/2014/main" val="459926592"/>
                    </a:ext>
                  </a:extLst>
                </a:gridCol>
                <a:gridCol w="360275">
                  <a:extLst>
                    <a:ext uri="{9D8B030D-6E8A-4147-A177-3AD203B41FA5}">
                      <a16:colId xmlns:a16="http://schemas.microsoft.com/office/drawing/2014/main" val="2320545213"/>
                    </a:ext>
                  </a:extLst>
                </a:gridCol>
              </a:tblGrid>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49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314232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486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506771"/>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629277"/>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215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58093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66309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898616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356418"/>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26056"/>
                  </a:ext>
                </a:extLst>
              </a:tr>
            </a:tbl>
          </a:graphicData>
        </a:graphic>
      </p:graphicFrame>
      <p:graphicFrame>
        <p:nvGraphicFramePr>
          <p:cNvPr id="6" name="Table 5">
            <a:extLst>
              <a:ext uri="{FF2B5EF4-FFF2-40B4-BE49-F238E27FC236}">
                <a16:creationId xmlns:a16="http://schemas.microsoft.com/office/drawing/2014/main" id="{50BCE90E-97E3-ADF7-CA09-1EB657E00D37}"/>
              </a:ext>
            </a:extLst>
          </p:cNvPr>
          <p:cNvGraphicFramePr>
            <a:graphicFrameLocks noGrp="1"/>
          </p:cNvGraphicFramePr>
          <p:nvPr>
            <p:extLst>
              <p:ext uri="{D42A27DB-BD31-4B8C-83A1-F6EECF244321}">
                <p14:modId xmlns:p14="http://schemas.microsoft.com/office/powerpoint/2010/main" val="4283686733"/>
              </p:ext>
            </p:extLst>
          </p:nvPr>
        </p:nvGraphicFramePr>
        <p:xfrm>
          <a:off x="8485659" y="1324683"/>
          <a:ext cx="2882200" cy="3960000"/>
        </p:xfrm>
        <a:graphic>
          <a:graphicData uri="http://schemas.openxmlformats.org/drawingml/2006/table">
            <a:tbl>
              <a:tblPr>
                <a:tableStyleId>{5C22544A-7EE6-4342-B048-85BDC9FD1C3A}</a:tableStyleId>
              </a:tblPr>
              <a:tblGrid>
                <a:gridCol w="360275">
                  <a:extLst>
                    <a:ext uri="{9D8B030D-6E8A-4147-A177-3AD203B41FA5}">
                      <a16:colId xmlns:a16="http://schemas.microsoft.com/office/drawing/2014/main" val="251569085"/>
                    </a:ext>
                  </a:extLst>
                </a:gridCol>
                <a:gridCol w="360275">
                  <a:extLst>
                    <a:ext uri="{9D8B030D-6E8A-4147-A177-3AD203B41FA5}">
                      <a16:colId xmlns:a16="http://schemas.microsoft.com/office/drawing/2014/main" val="2987829869"/>
                    </a:ext>
                  </a:extLst>
                </a:gridCol>
                <a:gridCol w="360275">
                  <a:extLst>
                    <a:ext uri="{9D8B030D-6E8A-4147-A177-3AD203B41FA5}">
                      <a16:colId xmlns:a16="http://schemas.microsoft.com/office/drawing/2014/main" val="1171021738"/>
                    </a:ext>
                  </a:extLst>
                </a:gridCol>
                <a:gridCol w="360275">
                  <a:extLst>
                    <a:ext uri="{9D8B030D-6E8A-4147-A177-3AD203B41FA5}">
                      <a16:colId xmlns:a16="http://schemas.microsoft.com/office/drawing/2014/main" val="2527772787"/>
                    </a:ext>
                  </a:extLst>
                </a:gridCol>
                <a:gridCol w="360275">
                  <a:extLst>
                    <a:ext uri="{9D8B030D-6E8A-4147-A177-3AD203B41FA5}">
                      <a16:colId xmlns:a16="http://schemas.microsoft.com/office/drawing/2014/main" val="4056666301"/>
                    </a:ext>
                  </a:extLst>
                </a:gridCol>
                <a:gridCol w="360275">
                  <a:extLst>
                    <a:ext uri="{9D8B030D-6E8A-4147-A177-3AD203B41FA5}">
                      <a16:colId xmlns:a16="http://schemas.microsoft.com/office/drawing/2014/main" val="794707116"/>
                    </a:ext>
                  </a:extLst>
                </a:gridCol>
                <a:gridCol w="360275">
                  <a:extLst>
                    <a:ext uri="{9D8B030D-6E8A-4147-A177-3AD203B41FA5}">
                      <a16:colId xmlns:a16="http://schemas.microsoft.com/office/drawing/2014/main" val="459926592"/>
                    </a:ext>
                  </a:extLst>
                </a:gridCol>
                <a:gridCol w="360275">
                  <a:extLst>
                    <a:ext uri="{9D8B030D-6E8A-4147-A177-3AD203B41FA5}">
                      <a16:colId xmlns:a16="http://schemas.microsoft.com/office/drawing/2014/main" val="2320545213"/>
                    </a:ext>
                  </a:extLst>
                </a:gridCol>
              </a:tblGrid>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491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3142325"/>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48676"/>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7506771"/>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629277"/>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21515"/>
                  </a:ext>
                </a:extLst>
              </a:tr>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580933"/>
                  </a:ext>
                </a:extLst>
              </a:tr>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6630976"/>
                  </a:ext>
                </a:extLst>
              </a:tr>
              <a:tr h="360000">
                <a:tc>
                  <a:txBody>
                    <a:bodyPr/>
                    <a:lstStyle/>
                    <a:p>
                      <a:endParaRPr lang="en-SG" dirty="0"/>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768986163"/>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51356418"/>
                  </a:ext>
                </a:extLst>
              </a:tr>
              <a:tr h="360000">
                <a:tc>
                  <a:txBody>
                    <a:bodyPr/>
                    <a:lstStyle/>
                    <a:p>
                      <a:endParaRPr lang="en-SG"/>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G"/>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dirty="0"/>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26056"/>
                  </a:ext>
                </a:extLst>
              </a:tr>
            </a:tbl>
          </a:graphicData>
        </a:graphic>
      </p:graphicFrame>
      <p:cxnSp>
        <p:nvCxnSpPr>
          <p:cNvPr id="8" name="Straight Arrow Connector 7">
            <a:extLst>
              <a:ext uri="{FF2B5EF4-FFF2-40B4-BE49-F238E27FC236}">
                <a16:creationId xmlns:a16="http://schemas.microsoft.com/office/drawing/2014/main" id="{6ACCF168-5FBE-542F-2319-8F755BA4E1A0}"/>
              </a:ext>
            </a:extLst>
          </p:cNvPr>
          <p:cNvCxnSpPr/>
          <p:nvPr/>
        </p:nvCxnSpPr>
        <p:spPr>
          <a:xfrm flipH="1">
            <a:off x="8662737" y="3856980"/>
            <a:ext cx="35751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2C0E385-E332-1CD2-F9EB-AC82EA43BEC7}"/>
              </a:ext>
            </a:extLst>
          </p:cNvPr>
          <p:cNvCxnSpPr>
            <a:cxnSpLocks/>
          </p:cNvCxnSpPr>
          <p:nvPr/>
        </p:nvCxnSpPr>
        <p:spPr>
          <a:xfrm flipH="1">
            <a:off x="9020247" y="4346264"/>
            <a:ext cx="331155" cy="30823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845A863F-A33D-C6E7-7EB2-3254EE927CAE}"/>
              </a:ext>
            </a:extLst>
          </p:cNvPr>
          <p:cNvCxnSpPr>
            <a:cxnSpLocks/>
          </p:cNvCxnSpPr>
          <p:nvPr/>
        </p:nvCxnSpPr>
        <p:spPr>
          <a:xfrm>
            <a:off x="10525208" y="4620126"/>
            <a:ext cx="275712" cy="45376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8793CD5-F741-EEE9-0E6B-47E21587A115}"/>
              </a:ext>
            </a:extLst>
          </p:cNvPr>
          <p:cNvCxnSpPr>
            <a:cxnSpLocks/>
          </p:cNvCxnSpPr>
          <p:nvPr/>
        </p:nvCxnSpPr>
        <p:spPr>
          <a:xfrm>
            <a:off x="10636128" y="4352908"/>
            <a:ext cx="494801" cy="30159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F8C7263-2609-3DBB-EF40-14613B1B5B46}"/>
              </a:ext>
            </a:extLst>
          </p:cNvPr>
          <p:cNvCxnSpPr>
            <a:cxnSpLocks/>
          </p:cNvCxnSpPr>
          <p:nvPr/>
        </p:nvCxnSpPr>
        <p:spPr>
          <a:xfrm flipV="1">
            <a:off x="2063703" y="2958059"/>
            <a:ext cx="211985" cy="37240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E7854FC-32AF-E1AF-CEDA-690F38F4C185}"/>
              </a:ext>
            </a:extLst>
          </p:cNvPr>
          <p:cNvCxnSpPr>
            <a:cxnSpLocks/>
          </p:cNvCxnSpPr>
          <p:nvPr/>
        </p:nvCxnSpPr>
        <p:spPr>
          <a:xfrm flipV="1">
            <a:off x="2450365" y="3245089"/>
            <a:ext cx="395963" cy="37670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DB43B8A-2C81-3953-4E34-E7B4DD7EBC63}"/>
              </a:ext>
            </a:extLst>
          </p:cNvPr>
          <p:cNvCxnSpPr>
            <a:cxnSpLocks/>
          </p:cNvCxnSpPr>
          <p:nvPr/>
        </p:nvCxnSpPr>
        <p:spPr>
          <a:xfrm flipV="1">
            <a:off x="2828500" y="3514116"/>
            <a:ext cx="385010" cy="37670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BE29E27-28A9-5D1D-6798-C7C9C38030E1}"/>
              </a:ext>
            </a:extLst>
          </p:cNvPr>
          <p:cNvSpPr txBox="1"/>
          <p:nvPr/>
        </p:nvSpPr>
        <p:spPr>
          <a:xfrm>
            <a:off x="1280159" y="1325024"/>
            <a:ext cx="2882199" cy="369332"/>
          </a:xfrm>
          <a:prstGeom prst="rect">
            <a:avLst/>
          </a:prstGeom>
          <a:noFill/>
        </p:spPr>
        <p:txBody>
          <a:bodyPr wrap="square" rtlCol="0">
            <a:spAutoFit/>
          </a:bodyPr>
          <a:lstStyle/>
          <a:p>
            <a:r>
              <a:rPr lang="en-US" dirty="0"/>
              <a:t>Capture Market Share</a:t>
            </a:r>
            <a:endParaRPr lang="en-SG" dirty="0"/>
          </a:p>
        </p:txBody>
      </p:sp>
      <p:sp>
        <p:nvSpPr>
          <p:cNvPr id="24" name="TextBox 23">
            <a:extLst>
              <a:ext uri="{FF2B5EF4-FFF2-40B4-BE49-F238E27FC236}">
                <a16:creationId xmlns:a16="http://schemas.microsoft.com/office/drawing/2014/main" id="{9C87C707-A1F0-C21D-38CE-98CE5A1B52CE}"/>
              </a:ext>
            </a:extLst>
          </p:cNvPr>
          <p:cNvSpPr txBox="1"/>
          <p:nvPr/>
        </p:nvSpPr>
        <p:spPr>
          <a:xfrm>
            <a:off x="8485659" y="1325024"/>
            <a:ext cx="2882200" cy="372406"/>
          </a:xfrm>
          <a:prstGeom prst="rect">
            <a:avLst/>
          </a:prstGeom>
          <a:noFill/>
        </p:spPr>
        <p:txBody>
          <a:bodyPr wrap="square" rtlCol="0">
            <a:spAutoFit/>
          </a:bodyPr>
          <a:lstStyle/>
          <a:p>
            <a:r>
              <a:rPr lang="en-US" dirty="0"/>
              <a:t>Expand the Market</a:t>
            </a:r>
            <a:endParaRPr lang="en-SG" dirty="0"/>
          </a:p>
        </p:txBody>
      </p:sp>
      <p:sp>
        <p:nvSpPr>
          <p:cNvPr id="25" name="Arrow: Right 24">
            <a:extLst>
              <a:ext uri="{FF2B5EF4-FFF2-40B4-BE49-F238E27FC236}">
                <a16:creationId xmlns:a16="http://schemas.microsoft.com/office/drawing/2014/main" id="{0785CCE5-D773-DE45-4CB2-2AA14C2CBD67}"/>
              </a:ext>
            </a:extLst>
          </p:cNvPr>
          <p:cNvSpPr/>
          <p:nvPr/>
        </p:nvSpPr>
        <p:spPr>
          <a:xfrm>
            <a:off x="7878965" y="2958060"/>
            <a:ext cx="492838" cy="690782"/>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Arrow: Right 25">
            <a:extLst>
              <a:ext uri="{FF2B5EF4-FFF2-40B4-BE49-F238E27FC236}">
                <a16:creationId xmlns:a16="http://schemas.microsoft.com/office/drawing/2014/main" id="{9AE99CBA-D87D-93E6-6538-E9BE501A846E}"/>
              </a:ext>
            </a:extLst>
          </p:cNvPr>
          <p:cNvSpPr/>
          <p:nvPr/>
        </p:nvSpPr>
        <p:spPr>
          <a:xfrm rot="10800000">
            <a:off x="4276215" y="2958060"/>
            <a:ext cx="492838" cy="690782"/>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331018316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E59C-1E3D-25EB-D2EB-2594E87E8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4EF49-B4A2-D132-B4B5-51C8808F3D10}"/>
              </a:ext>
            </a:extLst>
          </p:cNvPr>
          <p:cNvSpPr>
            <a:spLocks noGrp="1"/>
          </p:cNvSpPr>
          <p:nvPr>
            <p:ph type="title"/>
          </p:nvPr>
        </p:nvSpPr>
        <p:spPr/>
        <p:txBody>
          <a:bodyPr/>
          <a:lstStyle/>
          <a:p>
            <a:r>
              <a:rPr lang="en-SG" sz="2400" noProof="0" dirty="0"/>
              <a:t>FILTER: </a:t>
            </a:r>
            <a:r>
              <a:rPr lang="en-SG" sz="2400" b="0" noProof="0" dirty="0"/>
              <a:t>Maturity</a:t>
            </a:r>
            <a:br>
              <a:rPr lang="en-SG" b="0" noProof="0" dirty="0"/>
            </a:br>
            <a:r>
              <a:rPr lang="en-SG" noProof="0" dirty="0"/>
              <a:t>INCUMBENTS Get Disrupted</a:t>
            </a:r>
          </a:p>
        </p:txBody>
      </p:sp>
      <p:sp>
        <p:nvSpPr>
          <p:cNvPr id="13" name="Content Placeholder 6">
            <a:extLst>
              <a:ext uri="{FF2B5EF4-FFF2-40B4-BE49-F238E27FC236}">
                <a16:creationId xmlns:a16="http://schemas.microsoft.com/office/drawing/2014/main" id="{AED2EB05-8A97-34B4-237E-DE53BFDD0024}"/>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SG" sz="2400" b="1" noProof="0" dirty="0">
                <a:sym typeface="Wingdings" panose="05000000000000000000" pitchFamily="2" charset="2"/>
              </a:rPr>
              <a:t>Google</a:t>
            </a:r>
            <a:r>
              <a:rPr lang="en-SG" sz="2400" noProof="0" dirty="0">
                <a:sym typeface="Wingdings" panose="05000000000000000000" pitchFamily="2" charset="2"/>
              </a:rPr>
              <a:t> (by OpenAI)</a:t>
            </a:r>
          </a:p>
          <a:p>
            <a:pPr marL="342900" indent="-342900">
              <a:buFont typeface="Arial" panose="020B0604020202020204" pitchFamily="34" charset="0"/>
              <a:buChar char="•"/>
            </a:pPr>
            <a:r>
              <a:rPr lang="en-SG" sz="2400" b="1" noProof="0" dirty="0">
                <a:sym typeface="Wingdings" panose="05000000000000000000" pitchFamily="2" charset="2"/>
              </a:rPr>
              <a:t>Yahoo</a:t>
            </a:r>
            <a:r>
              <a:rPr lang="en-SG" sz="2400" noProof="0" dirty="0">
                <a:sym typeface="Wingdings" panose="05000000000000000000" pitchFamily="2" charset="2"/>
              </a:rPr>
              <a:t> (by Google)</a:t>
            </a:r>
          </a:p>
          <a:p>
            <a:pPr marL="342900" indent="-342900">
              <a:buFont typeface="Arial" panose="020B0604020202020204" pitchFamily="34" charset="0"/>
              <a:buChar char="•"/>
            </a:pPr>
            <a:r>
              <a:rPr lang="en-SG" sz="2400" b="1" noProof="0" dirty="0">
                <a:sym typeface="Wingdings" panose="05000000000000000000" pitchFamily="2" charset="2"/>
              </a:rPr>
              <a:t>CompuServe</a:t>
            </a:r>
            <a:r>
              <a:rPr lang="en-SG" sz="2400" noProof="0" dirty="0">
                <a:sym typeface="Wingdings" panose="05000000000000000000" pitchFamily="2" charset="2"/>
              </a:rPr>
              <a:t>, </a:t>
            </a:r>
            <a:r>
              <a:rPr lang="en-SG" sz="2400" b="1" noProof="0" dirty="0">
                <a:sym typeface="Wingdings" panose="05000000000000000000" pitchFamily="2" charset="2"/>
              </a:rPr>
              <a:t>AOL</a:t>
            </a:r>
            <a:r>
              <a:rPr lang="en-SG" sz="2400" noProof="0" dirty="0">
                <a:sym typeface="Wingdings" panose="05000000000000000000" pitchFamily="2" charset="2"/>
              </a:rPr>
              <a:t>, etc.</a:t>
            </a:r>
            <a:br>
              <a:rPr lang="en-SG" sz="2400" noProof="0" dirty="0">
                <a:sym typeface="Wingdings" panose="05000000000000000000" pitchFamily="2" charset="2"/>
              </a:rPr>
            </a:br>
            <a:r>
              <a:rPr lang="en-SG" sz="2400" noProof="0" dirty="0">
                <a:sym typeface="Wingdings" panose="05000000000000000000" pitchFamily="2" charset="2"/>
              </a:rPr>
              <a:t>(by Yahoo)</a:t>
            </a:r>
          </a:p>
          <a:p>
            <a:pPr marL="342900" indent="-342900">
              <a:buFont typeface="Arial" panose="020B0604020202020204" pitchFamily="34" charset="0"/>
              <a:buChar char="•"/>
            </a:pPr>
            <a:r>
              <a:rPr lang="en-SG" sz="2400" b="1" noProof="0" dirty="0">
                <a:sym typeface="Wingdings" panose="05000000000000000000" pitchFamily="2" charset="2"/>
              </a:rPr>
              <a:t>Blockbuster </a:t>
            </a:r>
            <a:r>
              <a:rPr lang="en-SG" sz="2400" noProof="0" dirty="0">
                <a:sym typeface="Wingdings" panose="05000000000000000000" pitchFamily="2" charset="2"/>
              </a:rPr>
              <a:t>(by Netflix)</a:t>
            </a:r>
          </a:p>
          <a:p>
            <a:pPr marL="342900" indent="-342900">
              <a:buFont typeface="Arial" panose="020B0604020202020204" pitchFamily="34" charset="0"/>
              <a:buChar char="•"/>
            </a:pPr>
            <a:r>
              <a:rPr lang="en-SG" sz="2400" b="1" noProof="0" dirty="0">
                <a:sym typeface="Wingdings" panose="05000000000000000000" pitchFamily="2" charset="2"/>
              </a:rPr>
              <a:t>Kodak </a:t>
            </a:r>
            <a:r>
              <a:rPr lang="en-SG" sz="2400" noProof="0" dirty="0">
                <a:sym typeface="Wingdings" panose="05000000000000000000" pitchFamily="2" charset="2"/>
              </a:rPr>
              <a:t>(by digital photography)</a:t>
            </a:r>
          </a:p>
          <a:p>
            <a:pPr marL="342900" indent="-342900">
              <a:buFont typeface="Arial" panose="020B0604020202020204" pitchFamily="34" charset="0"/>
              <a:buChar char="•"/>
            </a:pPr>
            <a:r>
              <a:rPr lang="en-SG" sz="2400" b="1" noProof="0" dirty="0">
                <a:sym typeface="Wingdings" panose="05000000000000000000" pitchFamily="2" charset="2"/>
              </a:rPr>
              <a:t>Nokia</a:t>
            </a:r>
            <a:r>
              <a:rPr lang="en-SG" sz="2400" noProof="0" dirty="0">
                <a:sym typeface="Wingdings" panose="05000000000000000000" pitchFamily="2" charset="2"/>
              </a:rPr>
              <a:t>, </a:t>
            </a:r>
            <a:r>
              <a:rPr lang="en-SG" sz="2400" b="1" noProof="0" dirty="0">
                <a:sym typeface="Wingdings" panose="05000000000000000000" pitchFamily="2" charset="2"/>
              </a:rPr>
              <a:t>Blackberry</a:t>
            </a:r>
            <a:r>
              <a:rPr lang="en-SG" sz="2400" noProof="0" dirty="0">
                <a:sym typeface="Wingdings" panose="05000000000000000000" pitchFamily="2" charset="2"/>
              </a:rPr>
              <a:t>, </a:t>
            </a:r>
            <a:r>
              <a:rPr lang="en-SG" sz="2400" b="1" noProof="0" dirty="0">
                <a:sym typeface="Wingdings" panose="05000000000000000000" pitchFamily="2" charset="2"/>
              </a:rPr>
              <a:t>Palm</a:t>
            </a:r>
            <a:br>
              <a:rPr lang="en-SG" sz="2400" noProof="0" dirty="0">
                <a:sym typeface="Wingdings" panose="05000000000000000000" pitchFamily="2" charset="2"/>
              </a:rPr>
            </a:br>
            <a:r>
              <a:rPr lang="en-SG" sz="2400" noProof="0" dirty="0">
                <a:sym typeface="Wingdings" panose="05000000000000000000" pitchFamily="2" charset="2"/>
              </a:rPr>
              <a:t>(by Apple, Google)</a:t>
            </a:r>
          </a:p>
          <a:p>
            <a:pPr marL="342900" indent="-342900">
              <a:buFont typeface="Arial" panose="020B0604020202020204" pitchFamily="34" charset="0"/>
              <a:buChar char="•"/>
            </a:pPr>
            <a:r>
              <a:rPr lang="en-SG" sz="2400" b="1" noProof="0" dirty="0"/>
              <a:t>Encyclopaedia Britannica</a:t>
            </a:r>
            <a:br>
              <a:rPr lang="en-SG" sz="2400" b="1" noProof="0" dirty="0"/>
            </a:br>
            <a:r>
              <a:rPr lang="en-SG" sz="2400" noProof="0" dirty="0"/>
              <a:t>(by Wikipedia)</a:t>
            </a:r>
          </a:p>
          <a:p>
            <a:pPr marL="342900" indent="-342900">
              <a:buFont typeface="Arial" panose="020B0604020202020204" pitchFamily="34" charset="0"/>
              <a:buChar char="•"/>
            </a:pPr>
            <a:r>
              <a:rPr lang="en-SG" sz="2400" b="1" noProof="0" dirty="0">
                <a:sym typeface="Wingdings" panose="05000000000000000000" pitchFamily="2" charset="2"/>
              </a:rPr>
              <a:t>Toys R Us</a:t>
            </a:r>
            <a:r>
              <a:rPr lang="en-SG" sz="2400" noProof="0" dirty="0">
                <a:sym typeface="Wingdings" panose="05000000000000000000" pitchFamily="2" charset="2"/>
              </a:rPr>
              <a:t> (by Amazon)</a:t>
            </a:r>
          </a:p>
        </p:txBody>
      </p:sp>
      <p:sp>
        <p:nvSpPr>
          <p:cNvPr id="3" name="Content Placeholder 2">
            <a:extLst>
              <a:ext uri="{FF2B5EF4-FFF2-40B4-BE49-F238E27FC236}">
                <a16:creationId xmlns:a16="http://schemas.microsoft.com/office/drawing/2014/main" id="{8CCD5D28-6CB7-ABB6-674E-66BA08E7C3F2}"/>
              </a:ext>
            </a:extLst>
          </p:cNvPr>
          <p:cNvSpPr>
            <a:spLocks noGrp="1"/>
          </p:cNvSpPr>
          <p:nvPr>
            <p:ph sz="quarter" idx="4"/>
          </p:nvPr>
        </p:nvSpPr>
        <p:spPr/>
        <p:txBody>
          <a:bodyPr>
            <a:normAutofit/>
          </a:bodyPr>
          <a:lstStyle/>
          <a:p>
            <a:pPr marL="342900" indent="-342900">
              <a:buFont typeface="Arial" panose="020B0604020202020204" pitchFamily="34" charset="0"/>
              <a:buChar char="•"/>
            </a:pPr>
            <a:r>
              <a:rPr lang="en-SG" sz="2400" b="1" noProof="0" dirty="0">
                <a:sym typeface="Wingdings" panose="05000000000000000000" pitchFamily="2" charset="2"/>
              </a:rPr>
              <a:t>Garmin/TomTom</a:t>
            </a:r>
            <a:r>
              <a:rPr lang="en-SG" sz="2400" noProof="0" dirty="0">
                <a:sym typeface="Wingdings" panose="05000000000000000000" pitchFamily="2" charset="2"/>
              </a:rPr>
              <a:t> (by Google Maps)</a:t>
            </a:r>
          </a:p>
          <a:p>
            <a:pPr marL="342900" indent="-342900">
              <a:buFont typeface="Arial" panose="020B0604020202020204" pitchFamily="34" charset="0"/>
              <a:buChar char="•"/>
            </a:pPr>
            <a:r>
              <a:rPr lang="en-SG" sz="2400" b="1" noProof="0" dirty="0"/>
              <a:t>Sears</a:t>
            </a:r>
            <a:r>
              <a:rPr lang="en-SG" sz="2400" noProof="0" dirty="0"/>
              <a:t> (by Amazon)</a:t>
            </a:r>
          </a:p>
          <a:p>
            <a:pPr marL="342900" indent="-342900">
              <a:buFont typeface="Arial" panose="020B0604020202020204" pitchFamily="34" charset="0"/>
              <a:buChar char="•"/>
            </a:pPr>
            <a:r>
              <a:rPr lang="en-SG" sz="2400" b="1" noProof="0" dirty="0"/>
              <a:t>Skype</a:t>
            </a:r>
            <a:r>
              <a:rPr lang="en-SG" sz="2400" noProof="0" dirty="0"/>
              <a:t> (by Zoom)</a:t>
            </a:r>
          </a:p>
          <a:p>
            <a:pPr marL="342900" indent="-342900">
              <a:buFont typeface="Arial" panose="020B0604020202020204" pitchFamily="34" charset="0"/>
              <a:buChar char="•"/>
            </a:pPr>
            <a:r>
              <a:rPr lang="en-SG" sz="2400" b="1" noProof="0" dirty="0"/>
              <a:t>Yahoo Mail </a:t>
            </a:r>
            <a:r>
              <a:rPr lang="en-SG" sz="2400" noProof="0" dirty="0"/>
              <a:t>(by Gmail)</a:t>
            </a:r>
          </a:p>
          <a:p>
            <a:endParaRPr lang="en-SG" sz="2400" noProof="0" dirty="0">
              <a:sym typeface="Wingdings" panose="05000000000000000000" pitchFamily="2" charset="2"/>
            </a:endParaRPr>
          </a:p>
        </p:txBody>
      </p:sp>
      <p:grpSp>
        <p:nvGrpSpPr>
          <p:cNvPr id="10" name="Group 9">
            <a:extLst>
              <a:ext uri="{FF2B5EF4-FFF2-40B4-BE49-F238E27FC236}">
                <a16:creationId xmlns:a16="http://schemas.microsoft.com/office/drawing/2014/main" id="{320BBF15-25A2-38A3-F5A6-45AF71418A54}"/>
              </a:ext>
            </a:extLst>
          </p:cNvPr>
          <p:cNvGrpSpPr/>
          <p:nvPr/>
        </p:nvGrpSpPr>
        <p:grpSpPr>
          <a:xfrm>
            <a:off x="6723401" y="4453467"/>
            <a:ext cx="4140204" cy="1914547"/>
            <a:chOff x="6723401" y="4453467"/>
            <a:chExt cx="4140204" cy="1914547"/>
          </a:xfrm>
        </p:grpSpPr>
        <p:sp>
          <p:nvSpPr>
            <p:cNvPr id="7" name="Rectangle: Rounded Corners 6">
              <a:extLst>
                <a:ext uri="{FF2B5EF4-FFF2-40B4-BE49-F238E27FC236}">
                  <a16:creationId xmlns:a16="http://schemas.microsoft.com/office/drawing/2014/main" id="{16A27356-0DCE-CEC3-AAAA-2BA955488991}"/>
                </a:ext>
              </a:extLst>
            </p:cNvPr>
            <p:cNvSpPr/>
            <p:nvPr/>
          </p:nvSpPr>
          <p:spPr>
            <a:xfrm>
              <a:off x="6723402" y="4453467"/>
              <a:ext cx="4140200" cy="1914547"/>
            </a:xfrm>
            <a:prstGeom prst="roundRect">
              <a:avLst/>
            </a:prstGeom>
            <a:gradFill flip="none" rotWithShape="1">
              <a:gsLst>
                <a:gs pos="100000">
                  <a:schemeClr val="accent4"/>
                </a:gs>
                <a:gs pos="0">
                  <a:schemeClr val="accent2"/>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6" name="TextBox 5">
              <a:extLst>
                <a:ext uri="{FF2B5EF4-FFF2-40B4-BE49-F238E27FC236}">
                  <a16:creationId xmlns:a16="http://schemas.microsoft.com/office/drawing/2014/main" id="{AEC40300-34E1-878B-2EF0-7DA75E4A1308}"/>
                </a:ext>
              </a:extLst>
            </p:cNvPr>
            <p:cNvSpPr txBox="1"/>
            <p:nvPr/>
          </p:nvSpPr>
          <p:spPr>
            <a:xfrm>
              <a:off x="6723401" y="5721683"/>
              <a:ext cx="4140204" cy="646331"/>
            </a:xfrm>
            <a:prstGeom prst="rect">
              <a:avLst/>
            </a:prstGeom>
            <a:noFill/>
          </p:spPr>
          <p:txBody>
            <a:bodyPr wrap="square">
              <a:spAutoFit/>
            </a:bodyPr>
            <a:lstStyle/>
            <a:p>
              <a:pPr algn="ctr"/>
              <a:r>
                <a:rPr lang="en-SG" sz="1800" b="1" noProof="0" dirty="0">
                  <a:solidFill>
                    <a:schemeClr val="bg1"/>
                  </a:solidFill>
                  <a:sym typeface="Wingdings" panose="05000000000000000000" pitchFamily="2" charset="2"/>
                </a:rPr>
                <a:t>This is why mature companies invest in R&amp;D and M&amp;A.</a:t>
              </a:r>
            </a:p>
          </p:txBody>
        </p:sp>
        <p:pic>
          <p:nvPicPr>
            <p:cNvPr id="9" name="Graphic 8" descr="Warning with solid fill">
              <a:extLst>
                <a:ext uri="{FF2B5EF4-FFF2-40B4-BE49-F238E27FC236}">
                  <a16:creationId xmlns:a16="http://schemas.microsoft.com/office/drawing/2014/main" id="{14FCE4A3-6A5D-FD7E-AE4F-B9D4586DAA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1351" y="4531562"/>
              <a:ext cx="1224302" cy="1224302"/>
            </a:xfrm>
            <a:prstGeom prst="rect">
              <a:avLst/>
            </a:prstGeom>
          </p:spPr>
        </p:pic>
      </p:grpSp>
      <p:sp>
        <p:nvSpPr>
          <p:cNvPr id="4" name="Slide Number Placeholder 3">
            <a:extLst>
              <a:ext uri="{FF2B5EF4-FFF2-40B4-BE49-F238E27FC236}">
                <a16:creationId xmlns:a16="http://schemas.microsoft.com/office/drawing/2014/main" id="{6D404F91-765B-8E42-5186-8443FD76E94B}"/>
              </a:ext>
            </a:extLst>
          </p:cNvPr>
          <p:cNvSpPr>
            <a:spLocks noGrp="1"/>
          </p:cNvSpPr>
          <p:nvPr>
            <p:ph type="sldNum" sz="quarter" idx="12"/>
          </p:nvPr>
        </p:nvSpPr>
        <p:spPr/>
        <p:txBody>
          <a:bodyPr/>
          <a:lstStyle/>
          <a:p>
            <a:fld id="{CC057153-B650-4DEB-B370-79DDCFDCE934}" type="slidenum">
              <a:rPr lang="en-SG" noProof="0" smtClean="0"/>
              <a:t>53</a:t>
            </a:fld>
            <a:endParaRPr lang="en-SG" noProof="0" dirty="0"/>
          </a:p>
        </p:txBody>
      </p:sp>
    </p:spTree>
    <p:custDataLst>
      <p:tags r:id="rId1"/>
    </p:custDataLst>
    <p:extLst>
      <p:ext uri="{BB962C8B-B14F-4D97-AF65-F5344CB8AC3E}">
        <p14:creationId xmlns:p14="http://schemas.microsoft.com/office/powerpoint/2010/main" val="27831721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13">
                                            <p:txEl>
                                              <p:pRg st="1" end="1"/>
                                            </p:txEl>
                                          </p:spTgt>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10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nodeType="afterEffect">
                                  <p:stCondLst>
                                    <p:cond delay="100"/>
                                  </p:stCondLst>
                                  <p:childTnLst>
                                    <p:set>
                                      <p:cBhvr>
                                        <p:cTn id="15" dur="1" fill="hold">
                                          <p:stCondLst>
                                            <p:cond delay="0"/>
                                          </p:stCondLst>
                                        </p:cTn>
                                        <p:tgtEl>
                                          <p:spTgt spid="13">
                                            <p:txEl>
                                              <p:pRg st="3" end="3"/>
                                            </p:txEl>
                                          </p:spTgt>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nodeType="afterEffect">
                                  <p:stCondLst>
                                    <p:cond delay="10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100"/>
                                  </p:stCondLst>
                                  <p:childTnLst>
                                    <p:set>
                                      <p:cBhvr>
                                        <p:cTn id="21" dur="1" fill="hold">
                                          <p:stCondLst>
                                            <p:cond delay="0"/>
                                          </p:stCondLst>
                                        </p:cTn>
                                        <p:tgtEl>
                                          <p:spTgt spid="13">
                                            <p:txEl>
                                              <p:pRg st="5" end="5"/>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10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nodeType="afterEffect">
                                  <p:stCondLst>
                                    <p:cond delay="100"/>
                                  </p:stCondLst>
                                  <p:childTnLst>
                                    <p:set>
                                      <p:cBhvr>
                                        <p:cTn id="27" dur="1" fill="hold">
                                          <p:stCondLst>
                                            <p:cond delay="0"/>
                                          </p:stCondLst>
                                        </p:cTn>
                                        <p:tgtEl>
                                          <p:spTgt spid="13">
                                            <p:txEl>
                                              <p:pRg st="7" end="7"/>
                                            </p:txEl>
                                          </p:spTgt>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nodeType="afterEffect">
                                  <p:stCondLst>
                                    <p:cond delay="10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nodeType="afterEffect">
                                  <p:stCondLst>
                                    <p:cond delay="10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nodeType="afterEffect">
                                  <p:stCondLst>
                                    <p:cond delay="10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10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par>
                          <p:cTn id="40" fill="hold">
                            <p:stCondLst>
                              <p:cond delay="1100"/>
                            </p:stCondLst>
                            <p:childTnLst>
                              <p:par>
                                <p:cTn id="41" presetID="1" presetClass="entr" presetSubtype="0" fill="hold" nodeType="afterEffect">
                                  <p:stCondLst>
                                    <p:cond delay="200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0FEEE-B3F0-3DA0-9994-BEE991DE870A}"/>
              </a:ext>
            </a:extLst>
          </p:cNvPr>
          <p:cNvSpPr>
            <a:spLocks noGrp="1"/>
          </p:cNvSpPr>
          <p:nvPr>
            <p:ph type="ctrTitle"/>
          </p:nvPr>
        </p:nvSpPr>
        <p:spPr/>
        <p:txBody>
          <a:bodyPr/>
          <a:lstStyle/>
          <a:p>
            <a:r>
              <a:rPr lang="en-SG" cap="none" noProof="0" dirty="0"/>
              <a:t>WHAT IS AI?</a:t>
            </a:r>
          </a:p>
        </p:txBody>
      </p:sp>
      <p:sp>
        <p:nvSpPr>
          <p:cNvPr id="7" name="Subtitle 6">
            <a:extLst>
              <a:ext uri="{FF2B5EF4-FFF2-40B4-BE49-F238E27FC236}">
                <a16:creationId xmlns:a16="http://schemas.microsoft.com/office/drawing/2014/main" id="{EE6BCC1F-4423-5AFB-DDB7-2B74A12C3320}"/>
              </a:ext>
            </a:extLst>
          </p:cNvPr>
          <p:cNvSpPr>
            <a:spLocks noGrp="1"/>
          </p:cNvSpPr>
          <p:nvPr>
            <p:ph type="subTitle" idx="1"/>
          </p:nvPr>
        </p:nvSpPr>
        <p:spPr/>
        <p:txBody>
          <a:bodyPr/>
          <a:lstStyle/>
          <a:p>
            <a:r>
              <a:rPr lang="en-SG" noProof="0" dirty="0"/>
              <a:t>Intermission</a:t>
            </a:r>
          </a:p>
        </p:txBody>
      </p:sp>
    </p:spTree>
    <p:extLst>
      <p:ext uri="{BB962C8B-B14F-4D97-AF65-F5344CB8AC3E}">
        <p14:creationId xmlns:p14="http://schemas.microsoft.com/office/powerpoint/2010/main" val="98145317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DF0C-CB77-E538-8638-F68F58AC20C9}"/>
            </a:ext>
          </a:extLst>
        </p:cNvPr>
        <p:cNvGrpSpPr/>
        <p:nvPr/>
      </p:nvGrpSpPr>
      <p:grpSpPr>
        <a:xfrm>
          <a:off x="0" y="0"/>
          <a:ext cx="0" cy="0"/>
          <a:chOff x="0" y="0"/>
          <a:chExt cx="0" cy="0"/>
        </a:xfrm>
      </p:grpSpPr>
      <p:sp>
        <p:nvSpPr>
          <p:cNvPr id="17" name="Title 2">
            <a:extLst>
              <a:ext uri="{FF2B5EF4-FFF2-40B4-BE49-F238E27FC236}">
                <a16:creationId xmlns:a16="http://schemas.microsoft.com/office/drawing/2014/main" id="{198EE3AC-0C97-C361-FD83-2C8AAA95C11D}"/>
              </a:ext>
            </a:extLst>
          </p:cNvPr>
          <p:cNvSpPr txBox="1">
            <a:spLocks noGrp="1"/>
          </p:cNvSpPr>
          <p:nvPr>
            <p:ph type="title" idx="4294967295"/>
          </p:nvPr>
        </p:nvSpPr>
        <p:spPr>
          <a:xfrm>
            <a:off x="1280160" y="301752"/>
            <a:ext cx="4663438" cy="60258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ts val="4000"/>
              </a:lnSpc>
              <a:spcBef>
                <a:spcPts val="1000"/>
              </a:spcBef>
              <a:buNone/>
              <a:defRPr sz="4000" b="1" i="0" kern="1200" cap="all" spc="0" baseline="0">
                <a:solidFill>
                  <a:schemeClr val="tx1"/>
                </a:solidFill>
                <a:latin typeface="+mj-lt"/>
                <a:ea typeface="+mj-ea"/>
                <a:cs typeface="+mj-cs"/>
              </a:defRPr>
            </a:lvl1pPr>
          </a:lstStyle>
          <a:p>
            <a:pPr lvl="0">
              <a:defRPr/>
            </a:pPr>
            <a:r>
              <a:rPr lang="en-SG" cap="none" noProof="0" dirty="0"/>
              <a:t>WHAT IS AI?</a:t>
            </a:r>
            <a:endParaRPr kumimoji="0" lang="en-SG" sz="4000" b="1" i="0" u="none" strike="noStrike" kern="1200" cap="all" spc="0" normalizeH="0" baseline="0" noProof="0" dirty="0">
              <a:ln>
                <a:noFill/>
              </a:ln>
              <a:solidFill>
                <a:schemeClr val="tx1"/>
              </a:solidFill>
              <a:effectLst/>
              <a:uLnTx/>
              <a:uFillTx/>
              <a:latin typeface="+mj-lt"/>
              <a:ea typeface="+mj-ea"/>
              <a:cs typeface="+mj-cs"/>
            </a:endParaRPr>
          </a:p>
        </p:txBody>
      </p:sp>
      <p:sp>
        <p:nvSpPr>
          <p:cNvPr id="8" name="TextBox 7">
            <a:extLst>
              <a:ext uri="{FF2B5EF4-FFF2-40B4-BE49-F238E27FC236}">
                <a16:creationId xmlns:a16="http://schemas.microsoft.com/office/drawing/2014/main" id="{9824E4EB-EFF7-2980-11F3-C07521A00AA8}"/>
              </a:ext>
            </a:extLst>
          </p:cNvPr>
          <p:cNvSpPr txBox="1"/>
          <p:nvPr/>
        </p:nvSpPr>
        <p:spPr>
          <a:xfrm>
            <a:off x="6489429" y="301752"/>
            <a:ext cx="5598494" cy="6445739"/>
          </a:xfrm>
          <a:prstGeom prst="rect">
            <a:avLst/>
          </a:prstGeom>
          <a:noFill/>
        </p:spPr>
        <p:txBody>
          <a:bodyPr wrap="square" rtlCol="0">
            <a:spAutoFit/>
          </a:bodyPr>
          <a:lstStyle/>
          <a:p>
            <a:pPr>
              <a:lnSpc>
                <a:spcPct val="80000"/>
              </a:lnSpc>
            </a:pPr>
            <a:r>
              <a:rPr lang="en-US" sz="5400" spc="-150" noProof="0" dirty="0">
                <a:solidFill>
                  <a:schemeClr val="bg1"/>
                </a:solidFill>
              </a:rPr>
              <a:t>“We should be very careful about building something more intelligent than ourselves.”</a:t>
            </a:r>
            <a:endParaRPr lang="en-SG" sz="3200" spc="-15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gn="r">
              <a:lnSpc>
                <a:spcPct val="80000"/>
              </a:lnSpc>
            </a:pPr>
            <a:r>
              <a:rPr lang="en-SG" sz="3200" noProof="0" dirty="0">
                <a:solidFill>
                  <a:schemeClr val="bg1"/>
                </a:solidFill>
              </a:rPr>
              <a:t>– Geoffrey Hinton</a:t>
            </a:r>
          </a:p>
        </p:txBody>
      </p:sp>
      <p:sp>
        <p:nvSpPr>
          <p:cNvPr id="2" name="Slide Number Placeholder 1">
            <a:extLst>
              <a:ext uri="{FF2B5EF4-FFF2-40B4-BE49-F238E27FC236}">
                <a16:creationId xmlns:a16="http://schemas.microsoft.com/office/drawing/2014/main" id="{B4CDA0DF-D69D-0988-764F-06BF99CFAE4D}"/>
              </a:ext>
            </a:extLst>
          </p:cNvPr>
          <p:cNvSpPr>
            <a:spLocks noGrp="1"/>
          </p:cNvSpPr>
          <p:nvPr>
            <p:ph type="sldNum" sz="quarter" idx="12"/>
          </p:nvPr>
        </p:nvSpPr>
        <p:spPr/>
        <p:txBody>
          <a:bodyPr/>
          <a:lstStyle/>
          <a:p>
            <a:fld id="{CC057153-B650-4DEB-B370-79DDCFDCE934}" type="slidenum">
              <a:rPr lang="en-SG" noProof="0" smtClean="0"/>
              <a:t>55</a:t>
            </a:fld>
            <a:endParaRPr lang="en-SG" noProof="0" dirty="0"/>
          </a:p>
        </p:txBody>
      </p:sp>
    </p:spTree>
    <p:extLst>
      <p:ext uri="{BB962C8B-B14F-4D97-AF65-F5344CB8AC3E}">
        <p14:creationId xmlns:p14="http://schemas.microsoft.com/office/powerpoint/2010/main" val="420637451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A39FDB-7298-7D40-659D-EE2B6A5CB1A7}"/>
              </a:ext>
            </a:extLst>
          </p:cNvPr>
          <p:cNvSpPr>
            <a:spLocks noGrp="1"/>
          </p:cNvSpPr>
          <p:nvPr>
            <p:ph type="title"/>
          </p:nvPr>
        </p:nvSpPr>
        <p:spPr/>
        <p:txBody>
          <a:bodyPr/>
          <a:lstStyle/>
          <a:p>
            <a:r>
              <a:rPr lang="en-SG" noProof="0" dirty="0"/>
              <a:t>What is Ai / </a:t>
            </a:r>
            <a:r>
              <a:rPr lang="en-SG" noProof="0" dirty="0" err="1"/>
              <a:t>s</a:t>
            </a:r>
            <a:r>
              <a:rPr lang="en-SG" cap="none" noProof="0" dirty="0" err="1"/>
              <a:t>aa</a:t>
            </a:r>
            <a:r>
              <a:rPr lang="en-SG" noProof="0" dirty="0" err="1"/>
              <a:t>s</a:t>
            </a:r>
            <a:r>
              <a:rPr lang="en-SG" noProof="0" dirty="0"/>
              <a:t>?</a:t>
            </a:r>
          </a:p>
        </p:txBody>
      </p:sp>
      <p:sp>
        <p:nvSpPr>
          <p:cNvPr id="7" name="Content Placeholder 6">
            <a:extLst>
              <a:ext uri="{FF2B5EF4-FFF2-40B4-BE49-F238E27FC236}">
                <a16:creationId xmlns:a16="http://schemas.microsoft.com/office/drawing/2014/main" id="{08E5E3AD-0050-7538-8D46-6A68F73CC4C1}"/>
              </a:ext>
            </a:extLst>
          </p:cNvPr>
          <p:cNvSpPr>
            <a:spLocks noGrp="1"/>
          </p:cNvSpPr>
          <p:nvPr>
            <p:ph idx="1"/>
          </p:nvPr>
        </p:nvSpPr>
        <p:spPr/>
        <p:txBody>
          <a:bodyPr>
            <a:normAutofit/>
          </a:bodyPr>
          <a:lstStyle/>
          <a:p>
            <a:pPr>
              <a:spcBef>
                <a:spcPts val="1800"/>
              </a:spcBef>
            </a:pPr>
            <a:r>
              <a:rPr lang="en-SG" b="1" noProof="0" dirty="0"/>
              <a:t>Artificial Intelligence (AI)</a:t>
            </a:r>
            <a:r>
              <a:rPr lang="en-SG" noProof="0" dirty="0"/>
              <a:t> describes a constructed system that mimics the abilities of human intelligence.</a:t>
            </a:r>
          </a:p>
          <a:p>
            <a:pPr>
              <a:spcBef>
                <a:spcPts val="1800"/>
              </a:spcBef>
            </a:pPr>
            <a:r>
              <a:rPr lang="en-SG" b="1" noProof="0" dirty="0"/>
              <a:t>Machine Learning (ML)</a:t>
            </a:r>
            <a:r>
              <a:rPr lang="en-SG" noProof="0" dirty="0"/>
              <a:t> is a subset of AI where the system learns from data and/or experience.</a:t>
            </a:r>
          </a:p>
          <a:p>
            <a:pPr>
              <a:spcBef>
                <a:spcPts val="1800"/>
              </a:spcBef>
            </a:pPr>
            <a:r>
              <a:rPr lang="en-SG" b="1" noProof="0" dirty="0"/>
              <a:t>Neural Networks</a:t>
            </a:r>
            <a:r>
              <a:rPr lang="en-SG" noProof="0" dirty="0"/>
              <a:t> </a:t>
            </a:r>
            <a:r>
              <a:rPr lang="en-SG" b="1" noProof="0" dirty="0"/>
              <a:t>(NNs)</a:t>
            </a:r>
            <a:r>
              <a:rPr lang="en-SG" noProof="0" dirty="0"/>
              <a:t> are a kind of ML model. Examples include LLMs, Diffusion Models, Transformers, etc.</a:t>
            </a:r>
          </a:p>
          <a:p>
            <a:pPr marL="0" indent="0">
              <a:spcBef>
                <a:spcPts val="1800"/>
              </a:spcBef>
              <a:buNone/>
            </a:pPr>
            <a:endParaRPr lang="en-SG" noProof="0" dirty="0"/>
          </a:p>
          <a:p>
            <a:pPr>
              <a:spcBef>
                <a:spcPts val="1800"/>
              </a:spcBef>
            </a:pPr>
            <a:r>
              <a:rPr lang="en-SG" b="1" noProof="0" dirty="0"/>
              <a:t>Software as a Service</a:t>
            </a:r>
            <a:r>
              <a:rPr lang="en-SG" noProof="0" dirty="0"/>
              <a:t> is a business model where you charge for access to software running on your infrastructure.</a:t>
            </a:r>
          </a:p>
        </p:txBody>
      </p:sp>
      <p:sp>
        <p:nvSpPr>
          <p:cNvPr id="2" name="Slide Number Placeholder 1">
            <a:extLst>
              <a:ext uri="{FF2B5EF4-FFF2-40B4-BE49-F238E27FC236}">
                <a16:creationId xmlns:a16="http://schemas.microsoft.com/office/drawing/2014/main" id="{24EE24F2-7D33-7DB4-FFA1-6F27C15360FD}"/>
              </a:ext>
            </a:extLst>
          </p:cNvPr>
          <p:cNvSpPr>
            <a:spLocks noGrp="1"/>
          </p:cNvSpPr>
          <p:nvPr>
            <p:ph type="sldNum" sz="quarter" idx="12"/>
          </p:nvPr>
        </p:nvSpPr>
        <p:spPr/>
        <p:txBody>
          <a:bodyPr/>
          <a:lstStyle/>
          <a:p>
            <a:fld id="{CC057153-B650-4DEB-B370-79DDCFDCE934}" type="slidenum">
              <a:rPr lang="en-SG" noProof="0" smtClean="0"/>
              <a:t>56</a:t>
            </a:fld>
            <a:endParaRPr lang="en-SG" noProof="0" dirty="0"/>
          </a:p>
        </p:txBody>
      </p:sp>
    </p:spTree>
    <p:extLst>
      <p:ext uri="{BB962C8B-B14F-4D97-AF65-F5344CB8AC3E}">
        <p14:creationId xmlns:p14="http://schemas.microsoft.com/office/powerpoint/2010/main" val="70020708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4186E-AC72-B8C9-09B6-22195BC87D04}"/>
              </a:ext>
            </a:extLst>
          </p:cNvPr>
          <p:cNvSpPr>
            <a:spLocks noGrp="1"/>
          </p:cNvSpPr>
          <p:nvPr>
            <p:ph type="title"/>
          </p:nvPr>
        </p:nvSpPr>
        <p:spPr/>
        <p:txBody>
          <a:bodyPr/>
          <a:lstStyle/>
          <a:p>
            <a:r>
              <a:rPr lang="en-US" dirty="0" err="1"/>
              <a:t>ROugh</a:t>
            </a:r>
            <a:r>
              <a:rPr lang="en-US" dirty="0"/>
              <a:t> Taxonomy of AI</a:t>
            </a:r>
          </a:p>
        </p:txBody>
      </p:sp>
      <p:graphicFrame>
        <p:nvGraphicFramePr>
          <p:cNvPr id="6" name="Content Placeholder 5">
            <a:extLst>
              <a:ext uri="{FF2B5EF4-FFF2-40B4-BE49-F238E27FC236}">
                <a16:creationId xmlns:a16="http://schemas.microsoft.com/office/drawing/2014/main" id="{5FA122E3-282E-93AF-7703-5E8755C4987F}"/>
              </a:ext>
            </a:extLst>
          </p:cNvPr>
          <p:cNvGraphicFramePr>
            <a:graphicFrameLocks noGrp="1"/>
          </p:cNvGraphicFramePr>
          <p:nvPr>
            <p:ph idx="1"/>
            <p:extLst>
              <p:ext uri="{D42A27DB-BD31-4B8C-83A1-F6EECF244321}">
                <p14:modId xmlns:p14="http://schemas.microsoft.com/office/powerpoint/2010/main" val="2204220790"/>
              </p:ext>
            </p:extLst>
          </p:nvPr>
        </p:nvGraphicFramePr>
        <p:xfrm>
          <a:off x="808039" y="1219199"/>
          <a:ext cx="5844221" cy="5487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D6C14CE5-EB24-BFF1-150D-FC89F0240170}"/>
              </a:ext>
            </a:extLst>
          </p:cNvPr>
          <p:cNvSpPr>
            <a:spLocks noGrp="1"/>
          </p:cNvSpPr>
          <p:nvPr>
            <p:ph type="sldNum" sz="quarter" idx="12"/>
          </p:nvPr>
        </p:nvSpPr>
        <p:spPr/>
        <p:txBody>
          <a:bodyPr/>
          <a:lstStyle/>
          <a:p>
            <a:fld id="{91F18EF7-BE1E-4ECB-84D4-67C2B4D8F095}" type="slidenum">
              <a:rPr lang="en-US" smtClean="0"/>
              <a:t>57</a:t>
            </a:fld>
            <a:endParaRPr lang="en-US"/>
          </a:p>
        </p:txBody>
      </p:sp>
      <p:graphicFrame>
        <p:nvGraphicFramePr>
          <p:cNvPr id="11" name="Table 10">
            <a:extLst>
              <a:ext uri="{FF2B5EF4-FFF2-40B4-BE49-F238E27FC236}">
                <a16:creationId xmlns:a16="http://schemas.microsoft.com/office/drawing/2014/main" id="{6D4A1EF0-BDD4-2DF5-F8D4-5D8CEFFCFBBD}"/>
              </a:ext>
            </a:extLst>
          </p:cNvPr>
          <p:cNvGraphicFramePr>
            <a:graphicFrameLocks noGrp="1"/>
          </p:cNvGraphicFramePr>
          <p:nvPr>
            <p:extLst>
              <p:ext uri="{D42A27DB-BD31-4B8C-83A1-F6EECF244321}">
                <p14:modId xmlns:p14="http://schemas.microsoft.com/office/powerpoint/2010/main" val="2141244623"/>
              </p:ext>
            </p:extLst>
          </p:nvPr>
        </p:nvGraphicFramePr>
        <p:xfrm>
          <a:off x="6652260" y="1165860"/>
          <a:ext cx="4590267" cy="5571783"/>
        </p:xfrm>
        <a:graphic>
          <a:graphicData uri="http://schemas.openxmlformats.org/drawingml/2006/table">
            <a:tbl>
              <a:tblPr firstRow="1" bandRow="1">
                <a:tableStyleId>{2D5ABB26-0587-4C30-8999-92F81FD0307C}</a:tableStyleId>
              </a:tblPr>
              <a:tblGrid>
                <a:gridCol w="4590267">
                  <a:extLst>
                    <a:ext uri="{9D8B030D-6E8A-4147-A177-3AD203B41FA5}">
                      <a16:colId xmlns:a16="http://schemas.microsoft.com/office/drawing/2014/main" val="709395909"/>
                    </a:ext>
                  </a:extLst>
                </a:gridCol>
              </a:tblGrid>
              <a:tr h="619087">
                <a:tc>
                  <a:txBody>
                    <a:bodyPr/>
                    <a:lstStyle/>
                    <a:p>
                      <a:r>
                        <a:rPr lang="en-US" sz="1600" dirty="0"/>
                        <a:t>Data with labels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510757"/>
                  </a:ext>
                </a:extLst>
              </a:tr>
              <a:tr h="619087">
                <a:tc>
                  <a:txBody>
                    <a:bodyPr/>
                    <a:lstStyle/>
                    <a:p>
                      <a:r>
                        <a:rPr lang="en-US" sz="1600" dirty="0"/>
                        <a:t>Data without labels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3747164"/>
                  </a:ext>
                </a:extLst>
              </a:tr>
              <a:tr h="619087">
                <a:tc>
                  <a:txBody>
                    <a:bodyPr/>
                    <a:lstStyle/>
                    <a:p>
                      <a:r>
                        <a:rPr lang="en-US" sz="1600" dirty="0"/>
                        <a:t>Interactively from an environment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431738"/>
                  </a:ext>
                </a:extLst>
              </a:tr>
              <a:tr h="619087">
                <a:tc>
                  <a:txBody>
                    <a:bodyPr/>
                    <a:lstStyle/>
                    <a:p>
                      <a:r>
                        <a:rPr lang="en-US" sz="1600" dirty="0"/>
                        <a:t>Reading and writing human language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007068"/>
                  </a:ext>
                </a:extLst>
              </a:tr>
              <a:tr h="619087">
                <a:tc>
                  <a:txBody>
                    <a:bodyPr/>
                    <a:lstStyle/>
                    <a:p>
                      <a:r>
                        <a:rPr lang="en-US" sz="1600" dirty="0"/>
                        <a:t>Infer state of the world from image input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988782"/>
                  </a:ext>
                </a:extLst>
              </a:tr>
              <a:tr h="619087">
                <a:tc>
                  <a:txBody>
                    <a:bodyPr/>
                    <a:lstStyle/>
                    <a:p>
                      <a:r>
                        <a:rPr lang="en-US" sz="1600" dirty="0"/>
                        <a:t>From kinematic/dynamic equations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1655494"/>
                  </a:ext>
                </a:extLst>
              </a:tr>
              <a:tr h="619087">
                <a:tc>
                  <a:txBody>
                    <a:bodyPr/>
                    <a:lstStyle/>
                    <a:p>
                      <a:r>
                        <a:rPr lang="en-US" sz="1600" dirty="0"/>
                        <a:t>Large, heterogenous, semi-structured datasets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58477"/>
                  </a:ext>
                </a:extLst>
              </a:tr>
              <a:tr h="619087">
                <a:tc>
                  <a:txBody>
                    <a:bodyPr/>
                    <a:lstStyle/>
                    <a:p>
                      <a:r>
                        <a:rPr lang="en-US" sz="1600" dirty="0"/>
                        <a:t>Estimate a dependency graph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8400803"/>
                  </a:ext>
                </a:extLst>
              </a:tr>
              <a:tr h="619087">
                <a:tc>
                  <a:txBody>
                    <a:bodyPr/>
                    <a:lstStyle/>
                    <a:p>
                      <a:r>
                        <a:rPr lang="en-US" sz="1600" dirty="0"/>
                        <a:t>Supply-chain problems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5990934"/>
                  </a:ext>
                </a:extLst>
              </a:tr>
            </a:tbl>
          </a:graphicData>
        </a:graphic>
      </p:graphicFrame>
      <p:sp>
        <p:nvSpPr>
          <p:cNvPr id="12" name="Star: 5 Points 11">
            <a:extLst>
              <a:ext uri="{FF2B5EF4-FFF2-40B4-BE49-F238E27FC236}">
                <a16:creationId xmlns:a16="http://schemas.microsoft.com/office/drawing/2014/main" id="{4D7C8135-F78C-F322-6C77-5FE067B30DCF}"/>
              </a:ext>
            </a:extLst>
          </p:cNvPr>
          <p:cNvSpPr/>
          <p:nvPr/>
        </p:nvSpPr>
        <p:spPr>
          <a:xfrm>
            <a:off x="6435853" y="1188722"/>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F4482626-B5B8-BD59-2FDD-6C9442ECDDC0}"/>
              </a:ext>
            </a:extLst>
          </p:cNvPr>
          <p:cNvSpPr/>
          <p:nvPr/>
        </p:nvSpPr>
        <p:spPr>
          <a:xfrm>
            <a:off x="6435853" y="4950357"/>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F7C477DC-7281-04FF-2009-92EBB322BDCA}"/>
              </a:ext>
            </a:extLst>
          </p:cNvPr>
          <p:cNvSpPr/>
          <p:nvPr/>
        </p:nvSpPr>
        <p:spPr>
          <a:xfrm>
            <a:off x="6435853" y="3083819"/>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46402325-6EAE-F0EB-03BD-52A81F3CF542}"/>
              </a:ext>
            </a:extLst>
          </p:cNvPr>
          <p:cNvSpPr/>
          <p:nvPr/>
        </p:nvSpPr>
        <p:spPr>
          <a:xfrm>
            <a:off x="6435853" y="6171359"/>
            <a:ext cx="280413" cy="280413"/>
          </a:xfrm>
          <a:prstGeom prst="star5">
            <a:avLst>
              <a:gd name="adj" fmla="val 22049"/>
              <a:gd name="hf" fmla="val 105146"/>
              <a:gd name="vf" fmla="val 110557"/>
            </a:avLst>
          </a:prstGeom>
          <a:solidFill>
            <a:srgbClr val="FFFF0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41090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D5BA-32AB-781F-8F1B-0AEEC869FFF0}"/>
              </a:ext>
            </a:extLst>
          </p:cNvPr>
          <p:cNvSpPr>
            <a:spLocks noGrp="1"/>
          </p:cNvSpPr>
          <p:nvPr>
            <p:ph type="title"/>
          </p:nvPr>
        </p:nvSpPr>
        <p:spPr/>
        <p:txBody>
          <a:bodyPr/>
          <a:lstStyle/>
          <a:p>
            <a:r>
              <a:rPr lang="en-US" dirty="0"/>
              <a:t>You can deploy AI:</a:t>
            </a:r>
            <a:endParaRPr lang="en-SG" dirty="0"/>
          </a:p>
        </p:txBody>
      </p:sp>
      <p:sp>
        <p:nvSpPr>
          <p:cNvPr id="3" name="Slide Number Placeholder 2">
            <a:extLst>
              <a:ext uri="{FF2B5EF4-FFF2-40B4-BE49-F238E27FC236}">
                <a16:creationId xmlns:a16="http://schemas.microsoft.com/office/drawing/2014/main" id="{48F3A96B-0879-92D2-33C5-D2174A66164A}"/>
              </a:ext>
            </a:extLst>
          </p:cNvPr>
          <p:cNvSpPr>
            <a:spLocks noGrp="1"/>
          </p:cNvSpPr>
          <p:nvPr>
            <p:ph type="sldNum" sz="quarter" idx="12"/>
          </p:nvPr>
        </p:nvSpPr>
        <p:spPr/>
        <p:txBody>
          <a:bodyPr/>
          <a:lstStyle/>
          <a:p>
            <a:fld id="{CC057153-B650-4DEB-B370-79DDCFDCE934}" type="slidenum">
              <a:rPr lang="en-US" smtClean="0"/>
              <a:t>58</a:t>
            </a:fld>
            <a:endParaRPr lang="en-US"/>
          </a:p>
        </p:txBody>
      </p:sp>
      <p:sp>
        <p:nvSpPr>
          <p:cNvPr id="4" name="Content Placeholder 3">
            <a:extLst>
              <a:ext uri="{FF2B5EF4-FFF2-40B4-BE49-F238E27FC236}">
                <a16:creationId xmlns:a16="http://schemas.microsoft.com/office/drawing/2014/main" id="{A04FFE75-5CAE-E664-D227-0CC94DF4C076}"/>
              </a:ext>
            </a:extLst>
          </p:cNvPr>
          <p:cNvSpPr>
            <a:spLocks noGrp="1"/>
          </p:cNvSpPr>
          <p:nvPr>
            <p:ph sz="half" idx="2"/>
          </p:nvPr>
        </p:nvSpPr>
        <p:spPr>
          <a:xfrm>
            <a:off x="1280160" y="1584730"/>
            <a:ext cx="3240000" cy="4996415"/>
          </a:xfrm>
        </p:spPr>
        <p:txBody>
          <a:bodyPr/>
          <a:lstStyle/>
          <a:p>
            <a:r>
              <a:rPr lang="en-US" sz="2400" b="1" dirty="0"/>
              <a:t>Internally</a:t>
            </a:r>
          </a:p>
          <a:p>
            <a:pPr>
              <a:spcBef>
                <a:spcPts val="0"/>
              </a:spcBef>
            </a:pPr>
            <a:r>
              <a:rPr lang="en-US" i="1" dirty="0"/>
              <a:t>Used by employees.</a:t>
            </a:r>
          </a:p>
          <a:p>
            <a:endParaRPr lang="en-US" i="1" dirty="0"/>
          </a:p>
          <a:p>
            <a:pPr marL="285750" indent="-285750">
              <a:buFont typeface="Arial" panose="020B0604020202020204" pitchFamily="34" charset="0"/>
              <a:buChar char="•"/>
            </a:pPr>
            <a:r>
              <a:rPr lang="en-US" dirty="0"/>
              <a:t>Efficiency</a:t>
            </a:r>
          </a:p>
          <a:p>
            <a:pPr marL="514350" lvl="1" indent="-285750">
              <a:spcBef>
                <a:spcPts val="600"/>
              </a:spcBef>
            </a:pPr>
            <a:r>
              <a:rPr lang="en-US" dirty="0"/>
              <a:t>“AI cost savings”</a:t>
            </a:r>
          </a:p>
          <a:p>
            <a:pPr marL="514350" lvl="1" indent="-285750">
              <a:spcBef>
                <a:spcPts val="600"/>
              </a:spcBef>
            </a:pPr>
            <a:r>
              <a:rPr lang="en-US" dirty="0"/>
              <a:t>Automation</a:t>
            </a:r>
          </a:p>
          <a:p>
            <a:pPr marL="514350" lvl="1" indent="-285750">
              <a:spcBef>
                <a:spcPts val="600"/>
              </a:spcBef>
            </a:pPr>
            <a:r>
              <a:rPr lang="en-US" dirty="0"/>
              <a:t>Orchestration</a:t>
            </a:r>
          </a:p>
          <a:p>
            <a:pPr marL="514350" lvl="1" indent="-285750">
              <a:spcBef>
                <a:spcPts val="600"/>
              </a:spcBef>
            </a:pPr>
            <a:r>
              <a:rPr lang="en-US" dirty="0"/>
              <a:t>Knowledge Base</a:t>
            </a:r>
          </a:p>
          <a:p>
            <a:pPr marL="514350" lvl="1" indent="-285750">
              <a:spcBef>
                <a:spcPts val="600"/>
              </a:spcBef>
            </a:pPr>
            <a:r>
              <a:rPr lang="en-US" dirty="0"/>
              <a:t>Inspection</a:t>
            </a:r>
          </a:p>
          <a:p>
            <a:pPr marL="514350" lvl="1" indent="-285750">
              <a:spcBef>
                <a:spcPts val="600"/>
              </a:spcBef>
            </a:pPr>
            <a:r>
              <a:rPr lang="en-US" dirty="0"/>
              <a:t>Paperwork, etc.</a:t>
            </a:r>
          </a:p>
          <a:p>
            <a:pPr marL="514350" lvl="1" indent="-285750"/>
            <a:endParaRPr lang="en-US" dirty="0"/>
          </a:p>
          <a:p>
            <a:pPr marL="285750" indent="-285750">
              <a:buFont typeface="Arial" panose="020B0604020202020204" pitchFamily="34" charset="0"/>
              <a:buChar char="•"/>
            </a:pPr>
            <a:r>
              <a:rPr lang="en-US" dirty="0"/>
              <a:t>Forecasting</a:t>
            </a:r>
          </a:p>
          <a:p>
            <a:pPr marL="514350" lvl="1" indent="-285750">
              <a:spcBef>
                <a:spcPts val="600"/>
              </a:spcBef>
            </a:pPr>
            <a:r>
              <a:rPr lang="en-US" dirty="0"/>
              <a:t>Demand planning</a:t>
            </a:r>
          </a:p>
          <a:p>
            <a:pPr marL="514350" lvl="1" indent="-285750">
              <a:spcBef>
                <a:spcPts val="600"/>
              </a:spcBef>
            </a:pPr>
            <a:r>
              <a:rPr lang="en-US" dirty="0"/>
              <a:t>Production planning</a:t>
            </a:r>
          </a:p>
        </p:txBody>
      </p:sp>
      <p:sp>
        <p:nvSpPr>
          <p:cNvPr id="5" name="Content Placeholder 4">
            <a:extLst>
              <a:ext uri="{FF2B5EF4-FFF2-40B4-BE49-F238E27FC236}">
                <a16:creationId xmlns:a16="http://schemas.microsoft.com/office/drawing/2014/main" id="{128812EF-717B-F3BE-6FDF-82D2E3451BCF}"/>
              </a:ext>
            </a:extLst>
          </p:cNvPr>
          <p:cNvSpPr>
            <a:spLocks noGrp="1"/>
          </p:cNvSpPr>
          <p:nvPr>
            <p:ph sz="quarter" idx="4"/>
          </p:nvPr>
        </p:nvSpPr>
        <p:spPr>
          <a:xfrm>
            <a:off x="8176282" y="1584731"/>
            <a:ext cx="3240000" cy="4996415"/>
          </a:xfrm>
        </p:spPr>
        <p:txBody>
          <a:bodyPr/>
          <a:lstStyle/>
          <a:p>
            <a:r>
              <a:rPr lang="en-SG" sz="2400" b="1" dirty="0"/>
              <a:t>Customer-facing</a:t>
            </a:r>
          </a:p>
          <a:p>
            <a:pPr>
              <a:spcBef>
                <a:spcPts val="0"/>
              </a:spcBef>
            </a:pPr>
            <a:r>
              <a:rPr lang="en-SG" i="1" dirty="0"/>
              <a:t>Used in customer interaction outside the product.</a:t>
            </a:r>
            <a:endParaRPr lang="en-SG" sz="2400" i="1" dirty="0"/>
          </a:p>
          <a:p>
            <a:pPr marL="285750" indent="-285750">
              <a:buFont typeface="Arial" panose="020B0604020202020204" pitchFamily="34" charset="0"/>
              <a:buChar char="•"/>
            </a:pPr>
            <a:r>
              <a:rPr lang="en-SG" dirty="0"/>
              <a:t>Chatbots</a:t>
            </a:r>
          </a:p>
          <a:p>
            <a:pPr marL="285750" indent="-285750">
              <a:buFont typeface="Arial" panose="020B0604020202020204" pitchFamily="34" charset="0"/>
              <a:buChar char="•"/>
            </a:pPr>
            <a:r>
              <a:rPr lang="en-SG" dirty="0"/>
              <a:t>Support</a:t>
            </a:r>
          </a:p>
          <a:p>
            <a:pPr marL="285750" indent="-285750">
              <a:buFont typeface="Arial" panose="020B0604020202020204" pitchFamily="34" charset="0"/>
              <a:buChar char="•"/>
            </a:pPr>
            <a:r>
              <a:rPr lang="en-SG" dirty="0"/>
              <a:t>Personalization</a:t>
            </a:r>
          </a:p>
          <a:p>
            <a:pPr marL="285750" indent="-285750">
              <a:buFont typeface="Arial" panose="020B0604020202020204" pitchFamily="34" charset="0"/>
              <a:buChar char="•"/>
            </a:pPr>
            <a:r>
              <a:rPr lang="en-SG" dirty="0"/>
              <a:t>Advertising</a:t>
            </a:r>
          </a:p>
          <a:p>
            <a:pPr marL="285750" indent="-285750">
              <a:buFont typeface="Arial" panose="020B0604020202020204" pitchFamily="34" charset="0"/>
              <a:buChar char="•"/>
            </a:pPr>
            <a:r>
              <a:rPr lang="en-SG" dirty="0"/>
              <a:t>Customer Relationship Management</a:t>
            </a:r>
          </a:p>
          <a:p>
            <a:endParaRPr lang="en-SG" dirty="0"/>
          </a:p>
          <a:p>
            <a:pPr marL="285750" indent="-285750">
              <a:buFont typeface="Arial" panose="020B0604020202020204" pitchFamily="34" charset="0"/>
              <a:buChar char="•"/>
            </a:pPr>
            <a:endParaRPr lang="en-SG" dirty="0"/>
          </a:p>
          <a:p>
            <a:endParaRPr lang="en-SG" dirty="0"/>
          </a:p>
        </p:txBody>
      </p:sp>
      <p:sp>
        <p:nvSpPr>
          <p:cNvPr id="6" name="Content Placeholder 3">
            <a:extLst>
              <a:ext uri="{FF2B5EF4-FFF2-40B4-BE49-F238E27FC236}">
                <a16:creationId xmlns:a16="http://schemas.microsoft.com/office/drawing/2014/main" id="{961AE862-5EBD-0A83-0EE6-9C1B8B03D468}"/>
              </a:ext>
            </a:extLst>
          </p:cNvPr>
          <p:cNvSpPr txBox="1">
            <a:spLocks/>
          </p:cNvSpPr>
          <p:nvPr/>
        </p:nvSpPr>
        <p:spPr>
          <a:xfrm>
            <a:off x="4728221" y="1584730"/>
            <a:ext cx="3240000" cy="499641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2400" b="1" dirty="0"/>
              <a:t>Product-facing</a:t>
            </a:r>
          </a:p>
          <a:p>
            <a:pPr>
              <a:spcBef>
                <a:spcPts val="0"/>
              </a:spcBef>
            </a:pPr>
            <a:r>
              <a:rPr lang="en-SG" i="1" dirty="0"/>
              <a:t>Used in the product.</a:t>
            </a:r>
            <a:br>
              <a:rPr lang="en-SG" i="1" dirty="0"/>
            </a:br>
            <a:endParaRPr lang="en-SG" sz="2400" i="1" dirty="0"/>
          </a:p>
          <a:p>
            <a:pPr marL="285750" indent="-285750">
              <a:buFont typeface="Arial" panose="020B0604020202020204" pitchFamily="34" charset="0"/>
              <a:buChar char="•"/>
            </a:pPr>
            <a:r>
              <a:rPr lang="en-SG" dirty="0"/>
              <a:t>Integral part of product</a:t>
            </a:r>
          </a:p>
          <a:p>
            <a:pPr marL="514350" lvl="1" indent="-285750">
              <a:spcBef>
                <a:spcPts val="600"/>
              </a:spcBef>
            </a:pPr>
            <a:r>
              <a:rPr lang="en-SG" dirty="0"/>
              <a:t>Core function</a:t>
            </a:r>
          </a:p>
          <a:p>
            <a:pPr marL="514350" lvl="1" indent="-285750">
              <a:spcBef>
                <a:spcPts val="600"/>
              </a:spcBef>
            </a:pPr>
            <a:r>
              <a:rPr lang="en-SG" dirty="0"/>
              <a:t>e.g. Medical Chatbot</a:t>
            </a:r>
          </a:p>
          <a:p>
            <a:pPr lvl="1" indent="0">
              <a:spcBef>
                <a:spcPts val="600"/>
              </a:spcBef>
              <a:buNone/>
            </a:pPr>
            <a:endParaRPr lang="en-SG" dirty="0"/>
          </a:p>
          <a:p>
            <a:pPr marL="285750" indent="-285750">
              <a:buFont typeface="Arial" panose="020B0604020202020204" pitchFamily="34" charset="0"/>
              <a:buChar char="•"/>
            </a:pPr>
            <a:r>
              <a:rPr lang="en-SG" dirty="0"/>
              <a:t>Value-add features</a:t>
            </a:r>
          </a:p>
          <a:p>
            <a:pPr marL="514350" lvl="1" indent="-285750">
              <a:spcBef>
                <a:spcPts val="600"/>
              </a:spcBef>
            </a:pPr>
            <a:r>
              <a:rPr lang="en-SG" dirty="0"/>
              <a:t>Product differentiator</a:t>
            </a:r>
          </a:p>
          <a:p>
            <a:pPr marL="514350" lvl="1" indent="-285750">
              <a:spcBef>
                <a:spcPts val="600"/>
              </a:spcBef>
            </a:pPr>
            <a:r>
              <a:rPr lang="en-SG" dirty="0"/>
              <a:t>Additional income source.</a:t>
            </a:r>
          </a:p>
          <a:p>
            <a:pPr marL="514350" lvl="1" indent="-285750">
              <a:spcBef>
                <a:spcPts val="600"/>
              </a:spcBef>
            </a:pPr>
            <a:r>
              <a:rPr lang="en-SG" dirty="0"/>
              <a:t>e.g. Canva, Photoshop, Autodesk Fusion, </a:t>
            </a:r>
            <a:r>
              <a:rPr lang="en-SG" dirty="0" err="1"/>
              <a:t>Powerpoint</a:t>
            </a:r>
            <a:endParaRPr lang="en-SG" dirty="0"/>
          </a:p>
        </p:txBody>
      </p:sp>
      <p:grpSp>
        <p:nvGrpSpPr>
          <p:cNvPr id="12" name="Group 11">
            <a:extLst>
              <a:ext uri="{FF2B5EF4-FFF2-40B4-BE49-F238E27FC236}">
                <a16:creationId xmlns:a16="http://schemas.microsoft.com/office/drawing/2014/main" id="{E91C3F2E-0302-679C-3EEF-24346F5B60AF}"/>
              </a:ext>
            </a:extLst>
          </p:cNvPr>
          <p:cNvGrpSpPr/>
          <p:nvPr/>
        </p:nvGrpSpPr>
        <p:grpSpPr>
          <a:xfrm>
            <a:off x="4372620" y="1584729"/>
            <a:ext cx="3595601" cy="4996415"/>
            <a:chOff x="4372620" y="2173131"/>
            <a:chExt cx="3595601" cy="3148836"/>
          </a:xfrm>
        </p:grpSpPr>
        <p:cxnSp>
          <p:nvCxnSpPr>
            <p:cNvPr id="8" name="Straight Connector 7">
              <a:extLst>
                <a:ext uri="{FF2B5EF4-FFF2-40B4-BE49-F238E27FC236}">
                  <a16:creationId xmlns:a16="http://schemas.microsoft.com/office/drawing/2014/main" id="{31CA388E-6773-17FD-6E32-66D377E5F7A9}"/>
                </a:ext>
              </a:extLst>
            </p:cNvPr>
            <p:cNvCxnSpPr>
              <a:cxnSpLocks/>
            </p:cNvCxnSpPr>
            <p:nvPr/>
          </p:nvCxnSpPr>
          <p:spPr>
            <a:xfrm>
              <a:off x="4372620" y="2173131"/>
              <a:ext cx="0" cy="31488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CF8149-FA2E-F245-7618-999C67BE67F2}"/>
                </a:ext>
              </a:extLst>
            </p:cNvPr>
            <p:cNvCxnSpPr>
              <a:cxnSpLocks/>
            </p:cNvCxnSpPr>
            <p:nvPr/>
          </p:nvCxnSpPr>
          <p:spPr>
            <a:xfrm>
              <a:off x="7968221" y="2173131"/>
              <a:ext cx="0" cy="31488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99286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C0767-0E8B-222B-7E10-1D654877CF11}"/>
              </a:ext>
            </a:extLst>
          </p:cNvPr>
          <p:cNvSpPr>
            <a:spLocks noGrp="1"/>
          </p:cNvSpPr>
          <p:nvPr>
            <p:ph type="title"/>
          </p:nvPr>
        </p:nvSpPr>
        <p:spPr/>
        <p:txBody>
          <a:bodyPr/>
          <a:lstStyle/>
          <a:p>
            <a:r>
              <a:rPr lang="en-SG" noProof="0" dirty="0"/>
              <a:t>What is a neural network?</a:t>
            </a:r>
          </a:p>
        </p:txBody>
      </p:sp>
      <p:sp>
        <p:nvSpPr>
          <p:cNvPr id="3" name="Slide Number Placeholder 2">
            <a:extLst>
              <a:ext uri="{FF2B5EF4-FFF2-40B4-BE49-F238E27FC236}">
                <a16:creationId xmlns:a16="http://schemas.microsoft.com/office/drawing/2014/main" id="{651D5718-1857-C4B5-5E77-F25216FE6476}"/>
              </a:ext>
            </a:extLst>
          </p:cNvPr>
          <p:cNvSpPr>
            <a:spLocks noGrp="1"/>
          </p:cNvSpPr>
          <p:nvPr>
            <p:ph type="sldNum" sz="quarter" idx="12"/>
          </p:nvPr>
        </p:nvSpPr>
        <p:spPr/>
        <p:txBody>
          <a:bodyPr/>
          <a:lstStyle/>
          <a:p>
            <a:fld id="{91F18EF7-BE1E-4ECB-84D4-67C2B4D8F095}" type="slidenum">
              <a:rPr lang="en-SG" noProof="0" smtClean="0"/>
              <a:t>59</a:t>
            </a:fld>
            <a:endParaRPr lang="en-SG" noProof="0" dirty="0"/>
          </a:p>
        </p:txBody>
      </p:sp>
      <p:sp>
        <p:nvSpPr>
          <p:cNvPr id="6" name="Rectangle 5">
            <a:extLst>
              <a:ext uri="{FF2B5EF4-FFF2-40B4-BE49-F238E27FC236}">
                <a16:creationId xmlns:a16="http://schemas.microsoft.com/office/drawing/2014/main" id="{841B410C-F69A-5BA9-D316-1EC134220046}"/>
              </a:ext>
            </a:extLst>
          </p:cNvPr>
          <p:cNvSpPr/>
          <p:nvPr/>
        </p:nvSpPr>
        <p:spPr>
          <a:xfrm>
            <a:off x="3078323" y="1975746"/>
            <a:ext cx="5974238" cy="2974206"/>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7" name="Rectangle 6">
            <a:extLst>
              <a:ext uri="{FF2B5EF4-FFF2-40B4-BE49-F238E27FC236}">
                <a16:creationId xmlns:a16="http://schemas.microsoft.com/office/drawing/2014/main" id="{54A3FE49-E048-25A3-E298-289A2D4A4AB5}"/>
              </a:ext>
            </a:extLst>
          </p:cNvPr>
          <p:cNvSpPr/>
          <p:nvPr/>
        </p:nvSpPr>
        <p:spPr>
          <a:xfrm>
            <a:off x="1735455" y="1977462"/>
            <a:ext cx="653336" cy="16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t>0.3</a:t>
            </a:r>
          </a:p>
          <a:p>
            <a:pPr algn="ctr"/>
            <a:r>
              <a:rPr lang="en-SG" noProof="0" dirty="0"/>
              <a:t>1.0</a:t>
            </a:r>
          </a:p>
          <a:p>
            <a:pPr algn="ctr"/>
            <a:r>
              <a:rPr lang="en-SG" noProof="0" dirty="0"/>
              <a:t>1.6</a:t>
            </a:r>
          </a:p>
          <a:p>
            <a:pPr algn="ctr"/>
            <a:r>
              <a:rPr lang="en-SG" noProof="0" dirty="0"/>
              <a:t>0.5</a:t>
            </a:r>
          </a:p>
          <a:p>
            <a:pPr algn="ctr"/>
            <a:r>
              <a:rPr lang="en-SG" noProof="0" dirty="0"/>
              <a:t>1.2</a:t>
            </a:r>
          </a:p>
        </p:txBody>
      </p:sp>
      <p:sp>
        <p:nvSpPr>
          <p:cNvPr id="8" name="TextBox 7">
            <a:extLst>
              <a:ext uri="{FF2B5EF4-FFF2-40B4-BE49-F238E27FC236}">
                <a16:creationId xmlns:a16="http://schemas.microsoft.com/office/drawing/2014/main" id="{53CABC83-19F8-EF17-5EFC-EC545841E3AF}"/>
              </a:ext>
            </a:extLst>
          </p:cNvPr>
          <p:cNvSpPr txBox="1"/>
          <p:nvPr/>
        </p:nvSpPr>
        <p:spPr>
          <a:xfrm>
            <a:off x="1537334" y="1499551"/>
            <a:ext cx="1049576" cy="369332"/>
          </a:xfrm>
          <a:prstGeom prst="rect">
            <a:avLst/>
          </a:prstGeom>
          <a:noFill/>
        </p:spPr>
        <p:txBody>
          <a:bodyPr wrap="square" rtlCol="0">
            <a:spAutoFit/>
          </a:bodyPr>
          <a:lstStyle/>
          <a:p>
            <a:pPr algn="ctr"/>
            <a:r>
              <a:rPr lang="en-SG" noProof="0" dirty="0"/>
              <a:t>Input</a:t>
            </a:r>
          </a:p>
        </p:txBody>
      </p:sp>
      <p:sp>
        <p:nvSpPr>
          <p:cNvPr id="9" name="Arrow: Right 8">
            <a:extLst>
              <a:ext uri="{FF2B5EF4-FFF2-40B4-BE49-F238E27FC236}">
                <a16:creationId xmlns:a16="http://schemas.microsoft.com/office/drawing/2014/main" id="{AC7E90F5-FD32-51B4-410D-A732E7A031DD}"/>
              </a:ext>
            </a:extLst>
          </p:cNvPr>
          <p:cNvSpPr/>
          <p:nvPr/>
        </p:nvSpPr>
        <p:spPr>
          <a:xfrm>
            <a:off x="2507814"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0" name="Arrow: Right 9">
            <a:extLst>
              <a:ext uri="{FF2B5EF4-FFF2-40B4-BE49-F238E27FC236}">
                <a16:creationId xmlns:a16="http://schemas.microsoft.com/office/drawing/2014/main" id="{03CB4151-19CA-3C20-7169-18EE11942A4F}"/>
              </a:ext>
            </a:extLst>
          </p:cNvPr>
          <p:cNvSpPr/>
          <p:nvPr/>
        </p:nvSpPr>
        <p:spPr>
          <a:xfrm>
            <a:off x="9182257"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1" name="Rectangle 10">
            <a:extLst>
              <a:ext uri="{FF2B5EF4-FFF2-40B4-BE49-F238E27FC236}">
                <a16:creationId xmlns:a16="http://schemas.microsoft.com/office/drawing/2014/main" id="{23B9BD72-634A-7976-313B-D149F4B8BB3D}"/>
              </a:ext>
            </a:extLst>
          </p:cNvPr>
          <p:cNvSpPr/>
          <p:nvPr/>
        </p:nvSpPr>
        <p:spPr>
          <a:xfrm>
            <a:off x="9799633" y="1975746"/>
            <a:ext cx="653336" cy="1036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t>0.3</a:t>
            </a:r>
          </a:p>
          <a:p>
            <a:pPr algn="ctr"/>
            <a:r>
              <a:rPr lang="en-SG" noProof="0" dirty="0"/>
              <a:t>0.6</a:t>
            </a:r>
          </a:p>
          <a:p>
            <a:pPr algn="ctr"/>
            <a:r>
              <a:rPr lang="en-SG" noProof="0" dirty="0"/>
              <a:t>0.1</a:t>
            </a:r>
          </a:p>
        </p:txBody>
      </p:sp>
      <p:sp>
        <p:nvSpPr>
          <p:cNvPr id="12" name="TextBox 11">
            <a:extLst>
              <a:ext uri="{FF2B5EF4-FFF2-40B4-BE49-F238E27FC236}">
                <a16:creationId xmlns:a16="http://schemas.microsoft.com/office/drawing/2014/main" id="{497F7569-BBFB-8A34-8795-857FAE1D61F9}"/>
              </a:ext>
            </a:extLst>
          </p:cNvPr>
          <p:cNvSpPr txBox="1"/>
          <p:nvPr/>
        </p:nvSpPr>
        <p:spPr>
          <a:xfrm>
            <a:off x="9605089" y="1567602"/>
            <a:ext cx="1049576" cy="369332"/>
          </a:xfrm>
          <a:prstGeom prst="rect">
            <a:avLst/>
          </a:prstGeom>
          <a:noFill/>
        </p:spPr>
        <p:txBody>
          <a:bodyPr wrap="square" rtlCol="0">
            <a:spAutoFit/>
          </a:bodyPr>
          <a:lstStyle/>
          <a:p>
            <a:pPr algn="ctr"/>
            <a:r>
              <a:rPr lang="en-SG" noProof="0" dirty="0"/>
              <a:t>Output</a:t>
            </a:r>
          </a:p>
        </p:txBody>
      </p:sp>
      <p:sp>
        <p:nvSpPr>
          <p:cNvPr id="16" name="Arrow: Right 15">
            <a:extLst>
              <a:ext uri="{FF2B5EF4-FFF2-40B4-BE49-F238E27FC236}">
                <a16:creationId xmlns:a16="http://schemas.microsoft.com/office/drawing/2014/main" id="{69F6B0F8-F0DD-C2C0-D12E-B8C42465343E}"/>
              </a:ext>
            </a:extLst>
          </p:cNvPr>
          <p:cNvSpPr/>
          <p:nvPr/>
        </p:nvSpPr>
        <p:spPr>
          <a:xfrm>
            <a:off x="6916638" y="2242292"/>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Rectangle 12">
            <a:extLst>
              <a:ext uri="{FF2B5EF4-FFF2-40B4-BE49-F238E27FC236}">
                <a16:creationId xmlns:a16="http://schemas.microsoft.com/office/drawing/2014/main" id="{C39A4AFF-8B5D-DC03-BE7D-8956B1D50256}"/>
              </a:ext>
            </a:extLst>
          </p:cNvPr>
          <p:cNvSpPr/>
          <p:nvPr/>
        </p:nvSpPr>
        <p:spPr>
          <a:xfrm>
            <a:off x="3218537"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4" name="Rectangle 13">
            <a:extLst>
              <a:ext uri="{FF2B5EF4-FFF2-40B4-BE49-F238E27FC236}">
                <a16:creationId xmlns:a16="http://schemas.microsoft.com/office/drawing/2014/main" id="{6016BD31-1395-B6C0-44D2-275FBA19D436}"/>
              </a:ext>
            </a:extLst>
          </p:cNvPr>
          <p:cNvSpPr/>
          <p:nvPr/>
        </p:nvSpPr>
        <p:spPr>
          <a:xfrm>
            <a:off x="5273119"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5" name="Arrow: Right 14">
            <a:extLst>
              <a:ext uri="{FF2B5EF4-FFF2-40B4-BE49-F238E27FC236}">
                <a16:creationId xmlns:a16="http://schemas.microsoft.com/office/drawing/2014/main" id="{666B59F3-B610-FE6A-3F6B-4E8FF19ED935}"/>
              </a:ext>
            </a:extLst>
          </p:cNvPr>
          <p:cNvSpPr/>
          <p:nvPr/>
        </p:nvSpPr>
        <p:spPr>
          <a:xfrm>
            <a:off x="4862056" y="2247018"/>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666A0FBB-0CB3-7BC1-9586-BEB35889C76D}"/>
              </a:ext>
            </a:extLst>
          </p:cNvPr>
          <p:cNvSpPr/>
          <p:nvPr/>
        </p:nvSpPr>
        <p:spPr>
          <a:xfrm>
            <a:off x="7327701"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9" name="Rectangle 18">
            <a:extLst>
              <a:ext uri="{FF2B5EF4-FFF2-40B4-BE49-F238E27FC236}">
                <a16:creationId xmlns:a16="http://schemas.microsoft.com/office/drawing/2014/main" id="{9B5A93D8-3161-626C-9810-6292AEF612CA}"/>
              </a:ext>
            </a:extLst>
          </p:cNvPr>
          <p:cNvSpPr/>
          <p:nvPr/>
        </p:nvSpPr>
        <p:spPr>
          <a:xfrm>
            <a:off x="618621" y="4361039"/>
            <a:ext cx="1102098" cy="1025652"/>
          </a:xfrm>
          <a:prstGeom prst="rect">
            <a:avLst/>
          </a:prstGeom>
          <a:solidFill>
            <a:schemeClr val="accent5">
              <a:lumMod val="20000"/>
              <a:lumOff val="80000"/>
            </a:schemeClr>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SG" noProof="0" dirty="0"/>
          </a:p>
        </p:txBody>
      </p:sp>
      <p:pic>
        <p:nvPicPr>
          <p:cNvPr id="21" name="Graphic 20" descr="Rose with solid fill">
            <a:extLst>
              <a:ext uri="{FF2B5EF4-FFF2-40B4-BE49-F238E27FC236}">
                <a16:creationId xmlns:a16="http://schemas.microsoft.com/office/drawing/2014/main" id="{75D71806-3D11-20FC-025D-9176BA3E63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70" y="4472291"/>
            <a:ext cx="914400" cy="914400"/>
          </a:xfrm>
          <a:prstGeom prst="rect">
            <a:avLst/>
          </a:prstGeom>
        </p:spPr>
      </p:pic>
      <p:sp>
        <p:nvSpPr>
          <p:cNvPr id="22" name="Arrow: Right 21">
            <a:extLst>
              <a:ext uri="{FF2B5EF4-FFF2-40B4-BE49-F238E27FC236}">
                <a16:creationId xmlns:a16="http://schemas.microsoft.com/office/drawing/2014/main" id="{8F28BCB6-436A-9054-17A8-853E8C59FAC4}"/>
              </a:ext>
            </a:extLst>
          </p:cNvPr>
          <p:cNvSpPr/>
          <p:nvPr/>
        </p:nvSpPr>
        <p:spPr>
          <a:xfrm rot="18622166">
            <a:off x="1293494" y="3732102"/>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3" name="Arrow: Right 22">
            <a:extLst>
              <a:ext uri="{FF2B5EF4-FFF2-40B4-BE49-F238E27FC236}">
                <a16:creationId xmlns:a16="http://schemas.microsoft.com/office/drawing/2014/main" id="{C43AD229-A20C-A4F6-B67A-CDFAFE50B054}"/>
              </a:ext>
            </a:extLst>
          </p:cNvPr>
          <p:cNvSpPr/>
          <p:nvPr/>
        </p:nvSpPr>
        <p:spPr>
          <a:xfrm rot="3849418">
            <a:off x="10353436" y="3739589"/>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4" name="TextBox 23">
            <a:extLst>
              <a:ext uri="{FF2B5EF4-FFF2-40B4-BE49-F238E27FC236}">
                <a16:creationId xmlns:a16="http://schemas.microsoft.com/office/drawing/2014/main" id="{F8BC1478-A741-E7C3-6D1E-A5C0D1799A8D}"/>
              </a:ext>
            </a:extLst>
          </p:cNvPr>
          <p:cNvSpPr txBox="1"/>
          <p:nvPr/>
        </p:nvSpPr>
        <p:spPr>
          <a:xfrm>
            <a:off x="10037524" y="4689199"/>
            <a:ext cx="1442006" cy="369332"/>
          </a:xfrm>
          <a:prstGeom prst="rect">
            <a:avLst/>
          </a:prstGeom>
          <a:noFill/>
        </p:spPr>
        <p:txBody>
          <a:bodyPr wrap="square" rtlCol="0">
            <a:spAutoFit/>
          </a:bodyPr>
          <a:lstStyle/>
          <a:p>
            <a:pPr algn="ctr"/>
            <a:r>
              <a:rPr lang="en-SG" noProof="0" dirty="0"/>
              <a:t>“Flower”</a:t>
            </a:r>
          </a:p>
        </p:txBody>
      </p:sp>
      <p:sp>
        <p:nvSpPr>
          <p:cNvPr id="27" name="Arrow: Right 26">
            <a:extLst>
              <a:ext uri="{FF2B5EF4-FFF2-40B4-BE49-F238E27FC236}">
                <a16:creationId xmlns:a16="http://schemas.microsoft.com/office/drawing/2014/main" id="{B0CA66EE-DCD8-C159-A3F4-D573C3EFB06B}"/>
              </a:ext>
            </a:extLst>
          </p:cNvPr>
          <p:cNvSpPr/>
          <p:nvPr/>
        </p:nvSpPr>
        <p:spPr>
          <a:xfrm rot="16200000">
            <a:off x="3834765"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8" name="Rectangle 27">
            <a:extLst>
              <a:ext uri="{FF2B5EF4-FFF2-40B4-BE49-F238E27FC236}">
                <a16:creationId xmlns:a16="http://schemas.microsoft.com/office/drawing/2014/main" id="{A89B123A-B461-949C-3DD0-DB29E59C6B09}"/>
              </a:ext>
            </a:extLst>
          </p:cNvPr>
          <p:cNvSpPr/>
          <p:nvPr/>
        </p:nvSpPr>
        <p:spPr>
          <a:xfrm>
            <a:off x="3236923"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0.1  0.5  0.6</a:t>
            </a:r>
          </a:p>
          <a:p>
            <a:pPr algn="ctr"/>
            <a:r>
              <a:rPr lang="en-SG" noProof="0" dirty="0">
                <a:solidFill>
                  <a:schemeClr val="tx1"/>
                </a:solidFill>
              </a:rPr>
              <a:t>0.4  0.3  0.6</a:t>
            </a:r>
          </a:p>
          <a:p>
            <a:pPr algn="ctr"/>
            <a:r>
              <a:rPr lang="en-SG" noProof="0" dirty="0">
                <a:solidFill>
                  <a:schemeClr val="tx1"/>
                </a:solidFill>
              </a:rPr>
              <a:t>1.5  0.2  0.9</a:t>
            </a:r>
          </a:p>
          <a:p>
            <a:pPr algn="ctr"/>
            <a:r>
              <a:rPr lang="en-SG" noProof="0" dirty="0">
                <a:solidFill>
                  <a:schemeClr val="tx1"/>
                </a:solidFill>
              </a:rPr>
              <a:t>0.3  1.3  1.1</a:t>
            </a:r>
          </a:p>
          <a:p>
            <a:pPr algn="ctr"/>
            <a:r>
              <a:rPr lang="en-SG" noProof="0" dirty="0">
                <a:solidFill>
                  <a:schemeClr val="tx1"/>
                </a:solidFill>
              </a:rPr>
              <a:t>0.6  0.7  0.0</a:t>
            </a:r>
          </a:p>
        </p:txBody>
      </p:sp>
      <p:sp>
        <p:nvSpPr>
          <p:cNvPr id="29" name="Arrow: Right 28">
            <a:extLst>
              <a:ext uri="{FF2B5EF4-FFF2-40B4-BE49-F238E27FC236}">
                <a16:creationId xmlns:a16="http://schemas.microsoft.com/office/drawing/2014/main" id="{818C12E7-D118-7F7A-F391-0937D1D7FA10}"/>
              </a:ext>
            </a:extLst>
          </p:cNvPr>
          <p:cNvSpPr/>
          <p:nvPr/>
        </p:nvSpPr>
        <p:spPr>
          <a:xfrm rot="16200000">
            <a:off x="5870629"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0" name="Rectangle 29">
            <a:extLst>
              <a:ext uri="{FF2B5EF4-FFF2-40B4-BE49-F238E27FC236}">
                <a16:creationId xmlns:a16="http://schemas.microsoft.com/office/drawing/2014/main" id="{D91AA282-5F5B-40E4-F0B7-04C12B1EBE07}"/>
              </a:ext>
            </a:extLst>
          </p:cNvPr>
          <p:cNvSpPr/>
          <p:nvPr/>
        </p:nvSpPr>
        <p:spPr>
          <a:xfrm>
            <a:off x="5272787"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0.4  0.3  0.6</a:t>
            </a:r>
          </a:p>
          <a:p>
            <a:pPr algn="ctr"/>
            <a:r>
              <a:rPr lang="en-SG" noProof="0" dirty="0">
                <a:solidFill>
                  <a:schemeClr val="tx1"/>
                </a:solidFill>
              </a:rPr>
              <a:t>0.1  0.5  0.6</a:t>
            </a:r>
          </a:p>
          <a:p>
            <a:pPr algn="ctr"/>
            <a:r>
              <a:rPr lang="en-SG" noProof="0" dirty="0">
                <a:solidFill>
                  <a:schemeClr val="tx1"/>
                </a:solidFill>
              </a:rPr>
              <a:t>1.5  0.2  0.9</a:t>
            </a:r>
          </a:p>
          <a:p>
            <a:pPr algn="ctr"/>
            <a:r>
              <a:rPr lang="en-SG" noProof="0" dirty="0">
                <a:solidFill>
                  <a:schemeClr val="tx1"/>
                </a:solidFill>
              </a:rPr>
              <a:t>0.6  0.7  0.0</a:t>
            </a:r>
          </a:p>
          <a:p>
            <a:pPr algn="ctr"/>
            <a:r>
              <a:rPr lang="en-SG" noProof="0" dirty="0">
                <a:solidFill>
                  <a:schemeClr val="tx1"/>
                </a:solidFill>
              </a:rPr>
              <a:t>0.3  1.3  1.1</a:t>
            </a:r>
          </a:p>
        </p:txBody>
      </p:sp>
      <p:sp>
        <p:nvSpPr>
          <p:cNvPr id="31" name="Arrow: Right 30">
            <a:extLst>
              <a:ext uri="{FF2B5EF4-FFF2-40B4-BE49-F238E27FC236}">
                <a16:creationId xmlns:a16="http://schemas.microsoft.com/office/drawing/2014/main" id="{1D9F1C86-D413-2D39-AB37-632B10601808}"/>
              </a:ext>
            </a:extLst>
          </p:cNvPr>
          <p:cNvSpPr/>
          <p:nvPr/>
        </p:nvSpPr>
        <p:spPr>
          <a:xfrm rot="16200000">
            <a:off x="7931554"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2" name="Rectangle 31">
            <a:extLst>
              <a:ext uri="{FF2B5EF4-FFF2-40B4-BE49-F238E27FC236}">
                <a16:creationId xmlns:a16="http://schemas.microsoft.com/office/drawing/2014/main" id="{534EE925-1C12-58BE-3E1D-947192CC3D0B}"/>
              </a:ext>
            </a:extLst>
          </p:cNvPr>
          <p:cNvSpPr/>
          <p:nvPr/>
        </p:nvSpPr>
        <p:spPr>
          <a:xfrm>
            <a:off x="7333712"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1.5  0.2  0.9</a:t>
            </a:r>
          </a:p>
          <a:p>
            <a:pPr algn="ctr"/>
            <a:r>
              <a:rPr lang="en-SG" noProof="0" dirty="0">
                <a:solidFill>
                  <a:schemeClr val="tx1"/>
                </a:solidFill>
              </a:rPr>
              <a:t>0.1  0.5  0.6</a:t>
            </a:r>
          </a:p>
          <a:p>
            <a:pPr algn="ctr"/>
            <a:r>
              <a:rPr lang="en-SG" noProof="0" dirty="0">
                <a:solidFill>
                  <a:schemeClr val="tx1"/>
                </a:solidFill>
              </a:rPr>
              <a:t>0.6  0.7  0.0</a:t>
            </a:r>
          </a:p>
          <a:p>
            <a:pPr algn="ctr"/>
            <a:r>
              <a:rPr lang="en-SG" noProof="0" dirty="0">
                <a:solidFill>
                  <a:schemeClr val="tx1"/>
                </a:solidFill>
              </a:rPr>
              <a:t>0.3  1.3  1.1</a:t>
            </a:r>
          </a:p>
          <a:p>
            <a:pPr algn="ctr"/>
            <a:r>
              <a:rPr lang="en-SG" noProof="0" dirty="0">
                <a:solidFill>
                  <a:schemeClr val="tx1"/>
                </a:solidFill>
              </a:rPr>
              <a:t>0.4  0.3  0.6</a:t>
            </a:r>
          </a:p>
        </p:txBody>
      </p:sp>
      <p:sp>
        <p:nvSpPr>
          <p:cNvPr id="33" name="TextBox 32">
            <a:extLst>
              <a:ext uri="{FF2B5EF4-FFF2-40B4-BE49-F238E27FC236}">
                <a16:creationId xmlns:a16="http://schemas.microsoft.com/office/drawing/2014/main" id="{A7AF893B-C8D9-ACF4-DE2C-1982A0A6E5E0}"/>
              </a:ext>
            </a:extLst>
          </p:cNvPr>
          <p:cNvSpPr txBox="1"/>
          <p:nvPr/>
        </p:nvSpPr>
        <p:spPr>
          <a:xfrm>
            <a:off x="3218537" y="4513265"/>
            <a:ext cx="1591588" cy="369332"/>
          </a:xfrm>
          <a:prstGeom prst="rect">
            <a:avLst/>
          </a:prstGeom>
          <a:noFill/>
        </p:spPr>
        <p:txBody>
          <a:bodyPr wrap="square" rtlCol="0">
            <a:spAutoFit/>
          </a:bodyPr>
          <a:lstStyle/>
          <a:p>
            <a:pPr algn="ctr"/>
            <a:r>
              <a:rPr lang="en-SG" noProof="0" dirty="0"/>
              <a:t>Parameters</a:t>
            </a:r>
          </a:p>
        </p:txBody>
      </p:sp>
      <p:sp>
        <p:nvSpPr>
          <p:cNvPr id="34" name="TextBox 33">
            <a:extLst>
              <a:ext uri="{FF2B5EF4-FFF2-40B4-BE49-F238E27FC236}">
                <a16:creationId xmlns:a16="http://schemas.microsoft.com/office/drawing/2014/main" id="{3AF663D9-2A23-9DC7-1326-372D057BBAA0}"/>
              </a:ext>
            </a:extLst>
          </p:cNvPr>
          <p:cNvSpPr txBox="1"/>
          <p:nvPr/>
        </p:nvSpPr>
        <p:spPr>
          <a:xfrm>
            <a:off x="5263594" y="4513265"/>
            <a:ext cx="1591588" cy="369332"/>
          </a:xfrm>
          <a:prstGeom prst="rect">
            <a:avLst/>
          </a:prstGeom>
          <a:noFill/>
        </p:spPr>
        <p:txBody>
          <a:bodyPr wrap="square" rtlCol="0">
            <a:spAutoFit/>
          </a:bodyPr>
          <a:lstStyle/>
          <a:p>
            <a:pPr algn="ctr"/>
            <a:r>
              <a:rPr lang="en-SG" noProof="0" dirty="0"/>
              <a:t>Parameters</a:t>
            </a:r>
          </a:p>
        </p:txBody>
      </p:sp>
      <p:sp>
        <p:nvSpPr>
          <p:cNvPr id="35" name="TextBox 34">
            <a:extLst>
              <a:ext uri="{FF2B5EF4-FFF2-40B4-BE49-F238E27FC236}">
                <a16:creationId xmlns:a16="http://schemas.microsoft.com/office/drawing/2014/main" id="{B3122EE5-D442-0E02-0B06-4721331ACEC2}"/>
              </a:ext>
            </a:extLst>
          </p:cNvPr>
          <p:cNvSpPr txBox="1"/>
          <p:nvPr/>
        </p:nvSpPr>
        <p:spPr>
          <a:xfrm>
            <a:off x="7317844" y="4513265"/>
            <a:ext cx="1591588" cy="369332"/>
          </a:xfrm>
          <a:prstGeom prst="rect">
            <a:avLst/>
          </a:prstGeom>
          <a:noFill/>
        </p:spPr>
        <p:txBody>
          <a:bodyPr wrap="square" rtlCol="0">
            <a:spAutoFit/>
          </a:bodyPr>
          <a:lstStyle/>
          <a:p>
            <a:pPr algn="ctr"/>
            <a:r>
              <a:rPr lang="en-SG" noProof="0" dirty="0"/>
              <a:t>Parameters</a:t>
            </a:r>
          </a:p>
        </p:txBody>
      </p:sp>
      <p:sp>
        <p:nvSpPr>
          <p:cNvPr id="37" name="Right Brace 36">
            <a:extLst>
              <a:ext uri="{FF2B5EF4-FFF2-40B4-BE49-F238E27FC236}">
                <a16:creationId xmlns:a16="http://schemas.microsoft.com/office/drawing/2014/main" id="{FD84E4F5-FFCD-0E40-D130-3DCF0F454B48}"/>
              </a:ext>
            </a:extLst>
          </p:cNvPr>
          <p:cNvSpPr/>
          <p:nvPr/>
        </p:nvSpPr>
        <p:spPr>
          <a:xfrm rot="5400000">
            <a:off x="5936946" y="4446977"/>
            <a:ext cx="322909" cy="153261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39" name="TextBox 38">
            <a:extLst>
              <a:ext uri="{FF2B5EF4-FFF2-40B4-BE49-F238E27FC236}">
                <a16:creationId xmlns:a16="http://schemas.microsoft.com/office/drawing/2014/main" id="{BACDBA27-CF7A-EE6D-37E4-CB0164FE1B3D}"/>
              </a:ext>
            </a:extLst>
          </p:cNvPr>
          <p:cNvSpPr txBox="1"/>
          <p:nvPr/>
        </p:nvSpPr>
        <p:spPr>
          <a:xfrm>
            <a:off x="5272787" y="5438388"/>
            <a:ext cx="1591588" cy="369332"/>
          </a:xfrm>
          <a:prstGeom prst="rect">
            <a:avLst/>
          </a:prstGeom>
          <a:noFill/>
        </p:spPr>
        <p:txBody>
          <a:bodyPr wrap="square" rtlCol="0">
            <a:spAutoFit/>
          </a:bodyPr>
          <a:lstStyle/>
          <a:p>
            <a:pPr algn="ctr"/>
            <a:r>
              <a:rPr lang="en-SG" noProof="0" dirty="0"/>
              <a:t>Layer</a:t>
            </a:r>
          </a:p>
        </p:txBody>
      </p:sp>
      <p:sp>
        <p:nvSpPr>
          <p:cNvPr id="40" name="Right Brace 39">
            <a:extLst>
              <a:ext uri="{FF2B5EF4-FFF2-40B4-BE49-F238E27FC236}">
                <a16:creationId xmlns:a16="http://schemas.microsoft.com/office/drawing/2014/main" id="{0A38F53F-3A19-2F4D-9274-38EBFA38EDA7}"/>
              </a:ext>
            </a:extLst>
          </p:cNvPr>
          <p:cNvSpPr/>
          <p:nvPr/>
        </p:nvSpPr>
        <p:spPr>
          <a:xfrm rot="5400000">
            <a:off x="3872258" y="4446977"/>
            <a:ext cx="322909" cy="153261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41" name="TextBox 40">
            <a:extLst>
              <a:ext uri="{FF2B5EF4-FFF2-40B4-BE49-F238E27FC236}">
                <a16:creationId xmlns:a16="http://schemas.microsoft.com/office/drawing/2014/main" id="{C8764EE1-AE79-6772-1254-370D0EB4F01B}"/>
              </a:ext>
            </a:extLst>
          </p:cNvPr>
          <p:cNvSpPr txBox="1"/>
          <p:nvPr/>
        </p:nvSpPr>
        <p:spPr>
          <a:xfrm>
            <a:off x="3208099" y="5438388"/>
            <a:ext cx="1591588" cy="369332"/>
          </a:xfrm>
          <a:prstGeom prst="rect">
            <a:avLst/>
          </a:prstGeom>
          <a:noFill/>
        </p:spPr>
        <p:txBody>
          <a:bodyPr wrap="square" rtlCol="0">
            <a:spAutoFit/>
          </a:bodyPr>
          <a:lstStyle/>
          <a:p>
            <a:pPr algn="ctr"/>
            <a:r>
              <a:rPr lang="en-SG" noProof="0" dirty="0"/>
              <a:t>Layer</a:t>
            </a:r>
          </a:p>
        </p:txBody>
      </p:sp>
      <p:sp>
        <p:nvSpPr>
          <p:cNvPr id="42" name="Right Brace 41">
            <a:extLst>
              <a:ext uri="{FF2B5EF4-FFF2-40B4-BE49-F238E27FC236}">
                <a16:creationId xmlns:a16="http://schemas.microsoft.com/office/drawing/2014/main" id="{37038269-EDD9-65E4-C95B-408FCB581945}"/>
              </a:ext>
            </a:extLst>
          </p:cNvPr>
          <p:cNvSpPr/>
          <p:nvPr/>
        </p:nvSpPr>
        <p:spPr>
          <a:xfrm rot="5400000">
            <a:off x="8001634" y="4440777"/>
            <a:ext cx="322909" cy="153261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noProof="0" dirty="0"/>
          </a:p>
        </p:txBody>
      </p:sp>
      <p:sp>
        <p:nvSpPr>
          <p:cNvPr id="43" name="TextBox 42">
            <a:extLst>
              <a:ext uri="{FF2B5EF4-FFF2-40B4-BE49-F238E27FC236}">
                <a16:creationId xmlns:a16="http://schemas.microsoft.com/office/drawing/2014/main" id="{62E34EBB-59D6-8281-4C9F-9F68DC3BB423}"/>
              </a:ext>
            </a:extLst>
          </p:cNvPr>
          <p:cNvSpPr txBox="1"/>
          <p:nvPr/>
        </p:nvSpPr>
        <p:spPr>
          <a:xfrm>
            <a:off x="7337475" y="5432188"/>
            <a:ext cx="1591588" cy="369332"/>
          </a:xfrm>
          <a:prstGeom prst="rect">
            <a:avLst/>
          </a:prstGeom>
          <a:noFill/>
        </p:spPr>
        <p:txBody>
          <a:bodyPr wrap="square" rtlCol="0">
            <a:spAutoFit/>
          </a:bodyPr>
          <a:lstStyle/>
          <a:p>
            <a:pPr algn="ctr"/>
            <a:r>
              <a:rPr lang="en-SG" noProof="0" dirty="0"/>
              <a:t>Layer</a:t>
            </a:r>
          </a:p>
        </p:txBody>
      </p:sp>
    </p:spTree>
    <p:extLst>
      <p:ext uri="{BB962C8B-B14F-4D97-AF65-F5344CB8AC3E}">
        <p14:creationId xmlns:p14="http://schemas.microsoft.com/office/powerpoint/2010/main" val="299895982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DD4EA-EF69-5306-C801-76D0156C63C6}"/>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8FDD671E-86B9-0A13-1845-A37FFA1E0E95}"/>
              </a:ext>
            </a:extLst>
          </p:cNvPr>
          <p:cNvGraphicFramePr>
            <a:graphicFrameLocks noGrp="1"/>
          </p:cNvGraphicFramePr>
          <p:nvPr>
            <p:extLst>
              <p:ext uri="{D42A27DB-BD31-4B8C-83A1-F6EECF244321}">
                <p14:modId xmlns:p14="http://schemas.microsoft.com/office/powerpoint/2010/main" val="3692206469"/>
              </p:ext>
            </p:extLst>
          </p:nvPr>
        </p:nvGraphicFramePr>
        <p:xfrm>
          <a:off x="1280160" y="1371600"/>
          <a:ext cx="4165600" cy="4597400"/>
        </p:xfrm>
        <a:graphic>
          <a:graphicData uri="http://schemas.openxmlformats.org/drawingml/2006/table">
            <a:tbl>
              <a:tblPr firstRow="1" bandRow="1">
                <a:tableStyleId>{2D5ABB26-0587-4C30-8999-92F81FD0307C}</a:tableStyleId>
              </a:tblPr>
              <a:tblGrid>
                <a:gridCol w="1456770">
                  <a:extLst>
                    <a:ext uri="{9D8B030D-6E8A-4147-A177-3AD203B41FA5}">
                      <a16:colId xmlns:a16="http://schemas.microsoft.com/office/drawing/2014/main" val="4130659900"/>
                    </a:ext>
                  </a:extLst>
                </a:gridCol>
                <a:gridCol w="2708830">
                  <a:extLst>
                    <a:ext uri="{9D8B030D-6E8A-4147-A177-3AD203B41FA5}">
                      <a16:colId xmlns:a16="http://schemas.microsoft.com/office/drawing/2014/main" val="3516601288"/>
                    </a:ext>
                  </a:extLst>
                </a:gridCol>
              </a:tblGrid>
              <a:tr h="919480">
                <a:tc>
                  <a:txBody>
                    <a:bodyPr/>
                    <a:lstStyle/>
                    <a:p>
                      <a:pPr algn="r"/>
                      <a:r>
                        <a:rPr lang="en-SG" sz="4800" noProof="0" dirty="0"/>
                        <a:t>38</a:t>
                      </a:r>
                      <a:r>
                        <a:rPr lang="en-SG" sz="4800" baseline="30000" noProof="0" dirty="0"/>
                        <a:t>%</a:t>
                      </a:r>
                    </a:p>
                  </a:txBody>
                  <a:tcPr anchor="ctr"/>
                </a:tc>
                <a:tc>
                  <a:txBody>
                    <a:bodyPr/>
                    <a:lstStyle/>
                    <a:p>
                      <a:pPr algn="l"/>
                      <a:r>
                        <a:rPr lang="en-SG" noProof="0" dirty="0"/>
                        <a:t>Financial Issues</a:t>
                      </a:r>
                    </a:p>
                  </a:txBody>
                  <a:tcPr anchor="ctr"/>
                </a:tc>
                <a:extLst>
                  <a:ext uri="{0D108BD9-81ED-4DB2-BD59-A6C34878D82A}">
                    <a16:rowId xmlns:a16="http://schemas.microsoft.com/office/drawing/2014/main" val="3919743700"/>
                  </a:ext>
                </a:extLst>
              </a:tr>
              <a:tr h="919480">
                <a:tc>
                  <a:txBody>
                    <a:bodyPr/>
                    <a:lstStyle/>
                    <a:p>
                      <a:pPr algn="r"/>
                      <a:r>
                        <a:rPr lang="en-SG" sz="4800" noProof="0" dirty="0"/>
                        <a:t>35</a:t>
                      </a:r>
                      <a:r>
                        <a:rPr lang="en-SG" sz="4800" baseline="30000" noProof="0" dirty="0"/>
                        <a:t>%</a:t>
                      </a:r>
                    </a:p>
                  </a:txBody>
                  <a:tcPr anchor="ctr"/>
                </a:tc>
                <a:tc>
                  <a:txBody>
                    <a:bodyPr/>
                    <a:lstStyle/>
                    <a:p>
                      <a:pPr algn="l"/>
                      <a:r>
                        <a:rPr lang="en-SG" noProof="0" dirty="0"/>
                        <a:t>Lack of Market Need</a:t>
                      </a:r>
                    </a:p>
                  </a:txBody>
                  <a:tcPr anchor="ctr"/>
                </a:tc>
                <a:extLst>
                  <a:ext uri="{0D108BD9-81ED-4DB2-BD59-A6C34878D82A}">
                    <a16:rowId xmlns:a16="http://schemas.microsoft.com/office/drawing/2014/main" val="252588665"/>
                  </a:ext>
                </a:extLst>
              </a:tr>
              <a:tr h="919480">
                <a:tc>
                  <a:txBody>
                    <a:bodyPr/>
                    <a:lstStyle/>
                    <a:p>
                      <a:pPr algn="r"/>
                      <a:r>
                        <a:rPr lang="en-SG" sz="4800" noProof="0" dirty="0"/>
                        <a:t>20</a:t>
                      </a:r>
                      <a:r>
                        <a:rPr lang="en-SG" sz="4800" baseline="30000" noProof="0" dirty="0"/>
                        <a:t>%</a:t>
                      </a:r>
                    </a:p>
                  </a:txBody>
                  <a:tcPr anchor="ctr"/>
                </a:tc>
                <a:tc>
                  <a:txBody>
                    <a:bodyPr/>
                    <a:lstStyle/>
                    <a:p>
                      <a:pPr algn="l"/>
                      <a:r>
                        <a:rPr lang="en-SG" noProof="0" dirty="0"/>
                        <a:t>Competition</a:t>
                      </a:r>
                    </a:p>
                  </a:txBody>
                  <a:tcPr anchor="ctr"/>
                </a:tc>
                <a:extLst>
                  <a:ext uri="{0D108BD9-81ED-4DB2-BD59-A6C34878D82A}">
                    <a16:rowId xmlns:a16="http://schemas.microsoft.com/office/drawing/2014/main" val="4063024095"/>
                  </a:ext>
                </a:extLst>
              </a:tr>
              <a:tr h="919480">
                <a:tc>
                  <a:txBody>
                    <a:bodyPr/>
                    <a:lstStyle/>
                    <a:p>
                      <a:pPr algn="r"/>
                      <a:r>
                        <a:rPr lang="en-SG" sz="4800" noProof="0" dirty="0"/>
                        <a:t>19</a:t>
                      </a:r>
                      <a:r>
                        <a:rPr lang="en-SG" sz="4800" baseline="30000" noProof="0" dirty="0"/>
                        <a:t>%</a:t>
                      </a:r>
                    </a:p>
                  </a:txBody>
                  <a:tcPr anchor="ctr"/>
                </a:tc>
                <a:tc>
                  <a:txBody>
                    <a:bodyPr/>
                    <a:lstStyle/>
                    <a:p>
                      <a:pPr algn="l"/>
                      <a:r>
                        <a:rPr lang="en-SG" noProof="0" dirty="0"/>
                        <a:t>Business Model</a:t>
                      </a:r>
                    </a:p>
                  </a:txBody>
                  <a:tcPr anchor="ctr"/>
                </a:tc>
                <a:extLst>
                  <a:ext uri="{0D108BD9-81ED-4DB2-BD59-A6C34878D82A}">
                    <a16:rowId xmlns:a16="http://schemas.microsoft.com/office/drawing/2014/main" val="2486266664"/>
                  </a:ext>
                </a:extLst>
              </a:tr>
              <a:tr h="919480">
                <a:tc>
                  <a:txBody>
                    <a:bodyPr/>
                    <a:lstStyle/>
                    <a:p>
                      <a:pPr algn="r"/>
                      <a:r>
                        <a:rPr lang="en-SG" sz="4800" noProof="0" dirty="0"/>
                        <a:t>18</a:t>
                      </a:r>
                      <a:r>
                        <a:rPr lang="en-SG" sz="4800" baseline="30000" noProof="0" dirty="0"/>
                        <a:t>%</a:t>
                      </a:r>
                    </a:p>
                  </a:txBody>
                  <a:tcPr anchor="ctr"/>
                </a:tc>
                <a:tc>
                  <a:txBody>
                    <a:bodyPr/>
                    <a:lstStyle/>
                    <a:p>
                      <a:pPr algn="l"/>
                      <a:r>
                        <a:rPr lang="en-SG" noProof="0" dirty="0"/>
                        <a:t>Legal Challenges</a:t>
                      </a:r>
                    </a:p>
                  </a:txBody>
                  <a:tcPr anchor="ctr"/>
                </a:tc>
                <a:extLst>
                  <a:ext uri="{0D108BD9-81ED-4DB2-BD59-A6C34878D82A}">
                    <a16:rowId xmlns:a16="http://schemas.microsoft.com/office/drawing/2014/main" val="369412379"/>
                  </a:ext>
                </a:extLst>
              </a:tr>
            </a:tbl>
          </a:graphicData>
        </a:graphic>
      </p:graphicFrame>
      <p:sp>
        <p:nvSpPr>
          <p:cNvPr id="4" name="Title 3">
            <a:extLst>
              <a:ext uri="{FF2B5EF4-FFF2-40B4-BE49-F238E27FC236}">
                <a16:creationId xmlns:a16="http://schemas.microsoft.com/office/drawing/2014/main" id="{336E8074-2402-0CEF-A049-C566C6103306}"/>
              </a:ext>
            </a:extLst>
          </p:cNvPr>
          <p:cNvSpPr>
            <a:spLocks noGrp="1"/>
          </p:cNvSpPr>
          <p:nvPr>
            <p:ph type="title"/>
          </p:nvPr>
        </p:nvSpPr>
        <p:spPr/>
        <p:txBody>
          <a:bodyPr/>
          <a:lstStyle/>
          <a:p>
            <a:r>
              <a:rPr lang="en-SG" noProof="0" dirty="0"/>
              <a:t>Startups tend to Fail</a:t>
            </a:r>
          </a:p>
        </p:txBody>
      </p:sp>
      <p:sp>
        <p:nvSpPr>
          <p:cNvPr id="5" name="Content Placeholder 4">
            <a:extLst>
              <a:ext uri="{FF2B5EF4-FFF2-40B4-BE49-F238E27FC236}">
                <a16:creationId xmlns:a16="http://schemas.microsoft.com/office/drawing/2014/main" id="{CA1B7CCC-995B-A299-6455-A0968C011799}"/>
              </a:ext>
            </a:extLst>
          </p:cNvPr>
          <p:cNvSpPr>
            <a:spLocks noGrp="1"/>
          </p:cNvSpPr>
          <p:nvPr>
            <p:ph sz="half" idx="2"/>
          </p:nvPr>
        </p:nvSpPr>
        <p:spPr>
          <a:xfrm>
            <a:off x="1280160" y="6457178"/>
            <a:ext cx="10289562" cy="369332"/>
          </a:xfrm>
        </p:spPr>
        <p:txBody>
          <a:bodyPr anchor="ctr">
            <a:normAutofit/>
          </a:bodyPr>
          <a:lstStyle/>
          <a:p>
            <a:pPr algn="r"/>
            <a:r>
              <a:rPr lang="en-SG" sz="1100" noProof="0" dirty="0"/>
              <a:t>Numbers from the US. See https://www.forbes.com/advisor/business/software/startups-failure-rate/</a:t>
            </a:r>
          </a:p>
        </p:txBody>
      </p:sp>
      <p:sp>
        <p:nvSpPr>
          <p:cNvPr id="3" name="TextBox 2">
            <a:extLst>
              <a:ext uri="{FF2B5EF4-FFF2-40B4-BE49-F238E27FC236}">
                <a16:creationId xmlns:a16="http://schemas.microsoft.com/office/drawing/2014/main" id="{2F43E834-950E-EC52-9720-A6F24908CA2F}"/>
              </a:ext>
            </a:extLst>
          </p:cNvPr>
          <p:cNvSpPr txBox="1"/>
          <p:nvPr/>
        </p:nvSpPr>
        <p:spPr>
          <a:xfrm>
            <a:off x="6332376" y="2793137"/>
            <a:ext cx="4869368" cy="1754326"/>
          </a:xfrm>
          <a:prstGeom prst="rect">
            <a:avLst/>
          </a:prstGeom>
          <a:noFill/>
        </p:spPr>
        <p:txBody>
          <a:bodyPr wrap="square" rtlCol="0">
            <a:spAutoFit/>
          </a:bodyPr>
          <a:lstStyle/>
          <a:p>
            <a:pPr algn="ctr"/>
            <a:r>
              <a:rPr lang="en-SG" sz="5400" b="1" noProof="0" dirty="0">
                <a:solidFill>
                  <a:schemeClr val="accent1"/>
                </a:solidFill>
              </a:rPr>
              <a:t>How do we de-risk these?</a:t>
            </a:r>
          </a:p>
        </p:txBody>
      </p:sp>
      <p:sp>
        <p:nvSpPr>
          <p:cNvPr id="2" name="Slide Number Placeholder 1">
            <a:extLst>
              <a:ext uri="{FF2B5EF4-FFF2-40B4-BE49-F238E27FC236}">
                <a16:creationId xmlns:a16="http://schemas.microsoft.com/office/drawing/2014/main" id="{DE667464-CEBA-8C82-FEC2-AEC1ACBC2376}"/>
              </a:ext>
            </a:extLst>
          </p:cNvPr>
          <p:cNvSpPr>
            <a:spLocks noGrp="1"/>
          </p:cNvSpPr>
          <p:nvPr>
            <p:ph type="sldNum" sz="quarter" idx="12"/>
          </p:nvPr>
        </p:nvSpPr>
        <p:spPr/>
        <p:txBody>
          <a:bodyPr/>
          <a:lstStyle/>
          <a:p>
            <a:fld id="{CC057153-B650-4DEB-B370-79DDCFDCE934}" type="slidenum">
              <a:rPr lang="en-SG" noProof="0" smtClean="0"/>
              <a:t>6</a:t>
            </a:fld>
            <a:endParaRPr lang="en-SG" noProof="0" dirty="0"/>
          </a:p>
        </p:txBody>
      </p:sp>
    </p:spTree>
    <p:custDataLst>
      <p:tags r:id="rId1"/>
    </p:custDataLst>
    <p:extLst>
      <p:ext uri="{BB962C8B-B14F-4D97-AF65-F5344CB8AC3E}">
        <p14:creationId xmlns:p14="http://schemas.microsoft.com/office/powerpoint/2010/main" val="413304656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1+#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1C91-E86B-672B-797F-5B2E3609A6A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CA49D38B-EA5D-04B0-DC80-B81E7C6C801D}"/>
              </a:ext>
            </a:extLst>
          </p:cNvPr>
          <p:cNvSpPr/>
          <p:nvPr/>
        </p:nvSpPr>
        <p:spPr>
          <a:xfrm>
            <a:off x="1627632" y="2754921"/>
            <a:ext cx="8936736" cy="2816823"/>
          </a:xfrm>
          <a:prstGeom prst="rect">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SG" noProof="0" dirty="0"/>
          </a:p>
        </p:txBody>
      </p:sp>
      <p:sp>
        <p:nvSpPr>
          <p:cNvPr id="5" name="Rectangle 4">
            <a:extLst>
              <a:ext uri="{FF2B5EF4-FFF2-40B4-BE49-F238E27FC236}">
                <a16:creationId xmlns:a16="http://schemas.microsoft.com/office/drawing/2014/main" id="{E5D024D2-BDE2-12ED-29D9-C6DFC4379969}"/>
              </a:ext>
            </a:extLst>
          </p:cNvPr>
          <p:cNvSpPr/>
          <p:nvPr/>
        </p:nvSpPr>
        <p:spPr>
          <a:xfrm>
            <a:off x="1627632" y="1408176"/>
            <a:ext cx="8936736" cy="1348157"/>
          </a:xfrm>
          <a:prstGeom prst="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SG" noProof="0" dirty="0"/>
          </a:p>
        </p:txBody>
      </p:sp>
      <p:sp>
        <p:nvSpPr>
          <p:cNvPr id="4" name="Title 3">
            <a:extLst>
              <a:ext uri="{FF2B5EF4-FFF2-40B4-BE49-F238E27FC236}">
                <a16:creationId xmlns:a16="http://schemas.microsoft.com/office/drawing/2014/main" id="{41554787-9266-0BB2-E901-26728EB02792}"/>
              </a:ext>
            </a:extLst>
          </p:cNvPr>
          <p:cNvSpPr>
            <a:spLocks noGrp="1"/>
          </p:cNvSpPr>
          <p:nvPr>
            <p:ph type="title"/>
          </p:nvPr>
        </p:nvSpPr>
        <p:spPr/>
        <p:txBody>
          <a:bodyPr/>
          <a:lstStyle/>
          <a:p>
            <a:r>
              <a:rPr lang="en-SG" noProof="0" dirty="0"/>
              <a:t>What is a neural network?</a:t>
            </a:r>
          </a:p>
        </p:txBody>
      </p:sp>
      <p:sp>
        <p:nvSpPr>
          <p:cNvPr id="3" name="Slide Number Placeholder 2">
            <a:extLst>
              <a:ext uri="{FF2B5EF4-FFF2-40B4-BE49-F238E27FC236}">
                <a16:creationId xmlns:a16="http://schemas.microsoft.com/office/drawing/2014/main" id="{C5C5DD5E-42DC-0489-A66A-E830B08CA4A2}"/>
              </a:ext>
            </a:extLst>
          </p:cNvPr>
          <p:cNvSpPr>
            <a:spLocks noGrp="1"/>
          </p:cNvSpPr>
          <p:nvPr>
            <p:ph type="sldNum" sz="quarter" idx="12"/>
          </p:nvPr>
        </p:nvSpPr>
        <p:spPr/>
        <p:txBody>
          <a:bodyPr/>
          <a:lstStyle/>
          <a:p>
            <a:fld id="{91F18EF7-BE1E-4ECB-84D4-67C2B4D8F095}" type="slidenum">
              <a:rPr lang="en-SG" noProof="0" smtClean="0"/>
              <a:t>60</a:t>
            </a:fld>
            <a:endParaRPr lang="en-SG" noProof="0" dirty="0"/>
          </a:p>
        </p:txBody>
      </p:sp>
      <p:sp>
        <p:nvSpPr>
          <p:cNvPr id="6" name="Rectangle 5">
            <a:extLst>
              <a:ext uri="{FF2B5EF4-FFF2-40B4-BE49-F238E27FC236}">
                <a16:creationId xmlns:a16="http://schemas.microsoft.com/office/drawing/2014/main" id="{ECAC74F6-AD12-C06E-0122-E368361F437B}"/>
              </a:ext>
            </a:extLst>
          </p:cNvPr>
          <p:cNvSpPr/>
          <p:nvPr/>
        </p:nvSpPr>
        <p:spPr>
          <a:xfrm>
            <a:off x="3078323" y="1975746"/>
            <a:ext cx="5974238" cy="2974206"/>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9" name="Arrow: Right 8">
            <a:extLst>
              <a:ext uri="{FF2B5EF4-FFF2-40B4-BE49-F238E27FC236}">
                <a16:creationId xmlns:a16="http://schemas.microsoft.com/office/drawing/2014/main" id="{E0D4DE1A-6028-782A-7A8A-557BF779FA93}"/>
              </a:ext>
            </a:extLst>
          </p:cNvPr>
          <p:cNvSpPr/>
          <p:nvPr/>
        </p:nvSpPr>
        <p:spPr>
          <a:xfrm>
            <a:off x="2507814"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0" name="Arrow: Right 9">
            <a:extLst>
              <a:ext uri="{FF2B5EF4-FFF2-40B4-BE49-F238E27FC236}">
                <a16:creationId xmlns:a16="http://schemas.microsoft.com/office/drawing/2014/main" id="{A7CDA78A-3C8A-C08B-CA9A-B1CB8CD76539}"/>
              </a:ext>
            </a:extLst>
          </p:cNvPr>
          <p:cNvSpPr/>
          <p:nvPr/>
        </p:nvSpPr>
        <p:spPr>
          <a:xfrm>
            <a:off x="9182257" y="2269724"/>
            <a:ext cx="48768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6" name="Arrow: Right 15">
            <a:extLst>
              <a:ext uri="{FF2B5EF4-FFF2-40B4-BE49-F238E27FC236}">
                <a16:creationId xmlns:a16="http://schemas.microsoft.com/office/drawing/2014/main" id="{F587E9AE-AEEC-D89F-CE80-F5E9C55C02B6}"/>
              </a:ext>
            </a:extLst>
          </p:cNvPr>
          <p:cNvSpPr/>
          <p:nvPr/>
        </p:nvSpPr>
        <p:spPr>
          <a:xfrm>
            <a:off x="6916638" y="2242292"/>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Rectangle 12">
            <a:extLst>
              <a:ext uri="{FF2B5EF4-FFF2-40B4-BE49-F238E27FC236}">
                <a16:creationId xmlns:a16="http://schemas.microsoft.com/office/drawing/2014/main" id="{0FC70056-E9CB-5619-29E1-722EFB7D26A1}"/>
              </a:ext>
            </a:extLst>
          </p:cNvPr>
          <p:cNvSpPr/>
          <p:nvPr/>
        </p:nvSpPr>
        <p:spPr>
          <a:xfrm>
            <a:off x="3218537"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4" name="Rectangle 13">
            <a:extLst>
              <a:ext uri="{FF2B5EF4-FFF2-40B4-BE49-F238E27FC236}">
                <a16:creationId xmlns:a16="http://schemas.microsoft.com/office/drawing/2014/main" id="{A3B5BD8A-3774-7641-530A-951217962734}"/>
              </a:ext>
            </a:extLst>
          </p:cNvPr>
          <p:cNvSpPr/>
          <p:nvPr/>
        </p:nvSpPr>
        <p:spPr>
          <a:xfrm>
            <a:off x="5273119"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15" name="Arrow: Right 14">
            <a:extLst>
              <a:ext uri="{FF2B5EF4-FFF2-40B4-BE49-F238E27FC236}">
                <a16:creationId xmlns:a16="http://schemas.microsoft.com/office/drawing/2014/main" id="{390A13AE-6DBD-EAB9-1681-674CFF049F3E}"/>
              </a:ext>
            </a:extLst>
          </p:cNvPr>
          <p:cNvSpPr/>
          <p:nvPr/>
        </p:nvSpPr>
        <p:spPr>
          <a:xfrm>
            <a:off x="4862056" y="2247018"/>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A44DF3EF-8F7F-EE27-A216-48FD874FC443}"/>
              </a:ext>
            </a:extLst>
          </p:cNvPr>
          <p:cNvSpPr/>
          <p:nvPr/>
        </p:nvSpPr>
        <p:spPr>
          <a:xfrm>
            <a:off x="7327701" y="2198250"/>
            <a:ext cx="1591588" cy="37185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Math</a:t>
            </a:r>
          </a:p>
        </p:txBody>
      </p:sp>
      <p:sp>
        <p:nvSpPr>
          <p:cNvPr id="27" name="Arrow: Right 26">
            <a:extLst>
              <a:ext uri="{FF2B5EF4-FFF2-40B4-BE49-F238E27FC236}">
                <a16:creationId xmlns:a16="http://schemas.microsoft.com/office/drawing/2014/main" id="{C1DAD440-467F-1BAC-9E15-A8156180FD4F}"/>
              </a:ext>
            </a:extLst>
          </p:cNvPr>
          <p:cNvSpPr/>
          <p:nvPr/>
        </p:nvSpPr>
        <p:spPr>
          <a:xfrm rot="16200000">
            <a:off x="3834765"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8" name="Rectangle 27">
            <a:extLst>
              <a:ext uri="{FF2B5EF4-FFF2-40B4-BE49-F238E27FC236}">
                <a16:creationId xmlns:a16="http://schemas.microsoft.com/office/drawing/2014/main" id="{3779E668-5E7F-B99A-543F-62785980B1A7}"/>
              </a:ext>
            </a:extLst>
          </p:cNvPr>
          <p:cNvSpPr/>
          <p:nvPr/>
        </p:nvSpPr>
        <p:spPr>
          <a:xfrm>
            <a:off x="3236923"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0.1  0.5  0.6</a:t>
            </a:r>
          </a:p>
          <a:p>
            <a:pPr algn="ctr"/>
            <a:r>
              <a:rPr lang="en-SG" noProof="0" dirty="0">
                <a:solidFill>
                  <a:schemeClr val="tx1"/>
                </a:solidFill>
              </a:rPr>
              <a:t>0.4  0.3  0.6</a:t>
            </a:r>
          </a:p>
          <a:p>
            <a:pPr algn="ctr"/>
            <a:r>
              <a:rPr lang="en-SG" noProof="0" dirty="0">
                <a:solidFill>
                  <a:schemeClr val="tx1"/>
                </a:solidFill>
              </a:rPr>
              <a:t>1.5  0.2  0.9</a:t>
            </a:r>
          </a:p>
          <a:p>
            <a:pPr algn="ctr"/>
            <a:r>
              <a:rPr lang="en-SG" noProof="0" dirty="0">
                <a:solidFill>
                  <a:schemeClr val="tx1"/>
                </a:solidFill>
              </a:rPr>
              <a:t>0.3  1.3  1.1</a:t>
            </a:r>
          </a:p>
          <a:p>
            <a:pPr algn="ctr"/>
            <a:r>
              <a:rPr lang="en-SG" noProof="0" dirty="0">
                <a:solidFill>
                  <a:schemeClr val="tx1"/>
                </a:solidFill>
              </a:rPr>
              <a:t>0.6  0.7  0.0</a:t>
            </a:r>
          </a:p>
        </p:txBody>
      </p:sp>
      <p:sp>
        <p:nvSpPr>
          <p:cNvPr id="29" name="Arrow: Right 28">
            <a:extLst>
              <a:ext uri="{FF2B5EF4-FFF2-40B4-BE49-F238E27FC236}">
                <a16:creationId xmlns:a16="http://schemas.microsoft.com/office/drawing/2014/main" id="{AA10AAE7-7250-FC54-3FB7-21CF270B4D1D}"/>
              </a:ext>
            </a:extLst>
          </p:cNvPr>
          <p:cNvSpPr/>
          <p:nvPr/>
        </p:nvSpPr>
        <p:spPr>
          <a:xfrm rot="16200000">
            <a:off x="5870629"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0" name="Rectangle 29">
            <a:extLst>
              <a:ext uri="{FF2B5EF4-FFF2-40B4-BE49-F238E27FC236}">
                <a16:creationId xmlns:a16="http://schemas.microsoft.com/office/drawing/2014/main" id="{42B9C11D-29E8-3060-5104-A22C29A62343}"/>
              </a:ext>
            </a:extLst>
          </p:cNvPr>
          <p:cNvSpPr/>
          <p:nvPr/>
        </p:nvSpPr>
        <p:spPr>
          <a:xfrm>
            <a:off x="5272787"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0.4  0.3  0.6</a:t>
            </a:r>
          </a:p>
          <a:p>
            <a:pPr algn="ctr"/>
            <a:r>
              <a:rPr lang="en-SG" noProof="0" dirty="0">
                <a:solidFill>
                  <a:schemeClr val="tx1"/>
                </a:solidFill>
              </a:rPr>
              <a:t>0.1  0.5  0.6</a:t>
            </a:r>
          </a:p>
          <a:p>
            <a:pPr algn="ctr"/>
            <a:r>
              <a:rPr lang="en-SG" noProof="0" dirty="0">
                <a:solidFill>
                  <a:schemeClr val="tx1"/>
                </a:solidFill>
              </a:rPr>
              <a:t>1.5  0.2  0.9</a:t>
            </a:r>
          </a:p>
          <a:p>
            <a:pPr algn="ctr"/>
            <a:r>
              <a:rPr lang="en-SG" noProof="0" dirty="0">
                <a:solidFill>
                  <a:schemeClr val="tx1"/>
                </a:solidFill>
              </a:rPr>
              <a:t>0.6  0.7  0.0</a:t>
            </a:r>
          </a:p>
          <a:p>
            <a:pPr algn="ctr"/>
            <a:r>
              <a:rPr lang="en-SG" noProof="0" dirty="0">
                <a:solidFill>
                  <a:schemeClr val="tx1"/>
                </a:solidFill>
              </a:rPr>
              <a:t>0.3  1.3  1.1</a:t>
            </a:r>
          </a:p>
        </p:txBody>
      </p:sp>
      <p:sp>
        <p:nvSpPr>
          <p:cNvPr id="31" name="Arrow: Right 30">
            <a:extLst>
              <a:ext uri="{FF2B5EF4-FFF2-40B4-BE49-F238E27FC236}">
                <a16:creationId xmlns:a16="http://schemas.microsoft.com/office/drawing/2014/main" id="{3DBFCFD6-F55E-3307-7897-A27EA23711AA}"/>
              </a:ext>
            </a:extLst>
          </p:cNvPr>
          <p:cNvSpPr/>
          <p:nvPr/>
        </p:nvSpPr>
        <p:spPr>
          <a:xfrm rot="16200000">
            <a:off x="7931554" y="2664144"/>
            <a:ext cx="35913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32" name="Rectangle 31">
            <a:extLst>
              <a:ext uri="{FF2B5EF4-FFF2-40B4-BE49-F238E27FC236}">
                <a16:creationId xmlns:a16="http://schemas.microsoft.com/office/drawing/2014/main" id="{065776A2-24BB-7DB9-4959-50E2307A4584}"/>
              </a:ext>
            </a:extLst>
          </p:cNvPr>
          <p:cNvSpPr/>
          <p:nvPr/>
        </p:nvSpPr>
        <p:spPr>
          <a:xfrm>
            <a:off x="7333712" y="3096768"/>
            <a:ext cx="1573202" cy="14453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noProof="0" dirty="0">
                <a:solidFill>
                  <a:schemeClr val="tx1"/>
                </a:solidFill>
              </a:rPr>
              <a:t>1.5  0.2  0.9</a:t>
            </a:r>
          </a:p>
          <a:p>
            <a:pPr algn="ctr"/>
            <a:r>
              <a:rPr lang="en-SG" noProof="0" dirty="0">
                <a:solidFill>
                  <a:schemeClr val="tx1"/>
                </a:solidFill>
              </a:rPr>
              <a:t>0.1  0.5  0.6</a:t>
            </a:r>
          </a:p>
          <a:p>
            <a:pPr algn="ctr"/>
            <a:r>
              <a:rPr lang="en-SG" noProof="0" dirty="0">
                <a:solidFill>
                  <a:schemeClr val="tx1"/>
                </a:solidFill>
              </a:rPr>
              <a:t>0.6  0.7  0.0</a:t>
            </a:r>
          </a:p>
          <a:p>
            <a:pPr algn="ctr"/>
            <a:r>
              <a:rPr lang="en-SG" noProof="0" dirty="0">
                <a:solidFill>
                  <a:schemeClr val="tx1"/>
                </a:solidFill>
              </a:rPr>
              <a:t>0.3  1.3  1.1</a:t>
            </a:r>
          </a:p>
          <a:p>
            <a:pPr algn="ctr"/>
            <a:r>
              <a:rPr lang="en-SG" noProof="0" dirty="0">
                <a:solidFill>
                  <a:schemeClr val="tx1"/>
                </a:solidFill>
              </a:rPr>
              <a:t>0.4  0.3  0.6</a:t>
            </a:r>
          </a:p>
        </p:txBody>
      </p:sp>
      <p:sp>
        <p:nvSpPr>
          <p:cNvPr id="33" name="TextBox 32">
            <a:extLst>
              <a:ext uri="{FF2B5EF4-FFF2-40B4-BE49-F238E27FC236}">
                <a16:creationId xmlns:a16="http://schemas.microsoft.com/office/drawing/2014/main" id="{D88B45EA-B865-CB5F-97C5-D6614C0A9DAF}"/>
              </a:ext>
            </a:extLst>
          </p:cNvPr>
          <p:cNvSpPr txBox="1"/>
          <p:nvPr/>
        </p:nvSpPr>
        <p:spPr>
          <a:xfrm>
            <a:off x="3218537" y="4513265"/>
            <a:ext cx="1591588" cy="369332"/>
          </a:xfrm>
          <a:prstGeom prst="rect">
            <a:avLst/>
          </a:prstGeom>
          <a:noFill/>
        </p:spPr>
        <p:txBody>
          <a:bodyPr wrap="square" rtlCol="0">
            <a:spAutoFit/>
          </a:bodyPr>
          <a:lstStyle/>
          <a:p>
            <a:pPr algn="ctr"/>
            <a:r>
              <a:rPr lang="en-SG" noProof="0" dirty="0"/>
              <a:t>Parameters</a:t>
            </a:r>
          </a:p>
        </p:txBody>
      </p:sp>
      <p:sp>
        <p:nvSpPr>
          <p:cNvPr id="34" name="TextBox 33">
            <a:extLst>
              <a:ext uri="{FF2B5EF4-FFF2-40B4-BE49-F238E27FC236}">
                <a16:creationId xmlns:a16="http://schemas.microsoft.com/office/drawing/2014/main" id="{FC61125F-418B-9AEA-6ED6-05DF81BD88DA}"/>
              </a:ext>
            </a:extLst>
          </p:cNvPr>
          <p:cNvSpPr txBox="1"/>
          <p:nvPr/>
        </p:nvSpPr>
        <p:spPr>
          <a:xfrm>
            <a:off x="5263594" y="4513265"/>
            <a:ext cx="1591588" cy="369332"/>
          </a:xfrm>
          <a:prstGeom prst="rect">
            <a:avLst/>
          </a:prstGeom>
          <a:noFill/>
        </p:spPr>
        <p:txBody>
          <a:bodyPr wrap="square" rtlCol="0">
            <a:spAutoFit/>
          </a:bodyPr>
          <a:lstStyle/>
          <a:p>
            <a:pPr algn="ctr"/>
            <a:r>
              <a:rPr lang="en-SG" noProof="0" dirty="0"/>
              <a:t>Parameters</a:t>
            </a:r>
          </a:p>
        </p:txBody>
      </p:sp>
      <p:sp>
        <p:nvSpPr>
          <p:cNvPr id="35" name="TextBox 34">
            <a:extLst>
              <a:ext uri="{FF2B5EF4-FFF2-40B4-BE49-F238E27FC236}">
                <a16:creationId xmlns:a16="http://schemas.microsoft.com/office/drawing/2014/main" id="{EDFE8886-3EAC-B78B-EA6C-1185458F947A}"/>
              </a:ext>
            </a:extLst>
          </p:cNvPr>
          <p:cNvSpPr txBox="1"/>
          <p:nvPr/>
        </p:nvSpPr>
        <p:spPr>
          <a:xfrm>
            <a:off x="7317844" y="4513265"/>
            <a:ext cx="1591588" cy="369332"/>
          </a:xfrm>
          <a:prstGeom prst="rect">
            <a:avLst/>
          </a:prstGeom>
          <a:noFill/>
        </p:spPr>
        <p:txBody>
          <a:bodyPr wrap="square" rtlCol="0">
            <a:spAutoFit/>
          </a:bodyPr>
          <a:lstStyle/>
          <a:p>
            <a:pPr algn="ctr"/>
            <a:r>
              <a:rPr lang="en-SG" noProof="0" dirty="0"/>
              <a:t>Parameters</a:t>
            </a:r>
          </a:p>
        </p:txBody>
      </p:sp>
      <p:sp>
        <p:nvSpPr>
          <p:cNvPr id="18" name="TextBox 17">
            <a:extLst>
              <a:ext uri="{FF2B5EF4-FFF2-40B4-BE49-F238E27FC236}">
                <a16:creationId xmlns:a16="http://schemas.microsoft.com/office/drawing/2014/main" id="{77249ECA-974D-A656-1A2A-246A0FE15F6E}"/>
              </a:ext>
            </a:extLst>
          </p:cNvPr>
          <p:cNvSpPr txBox="1"/>
          <p:nvPr/>
        </p:nvSpPr>
        <p:spPr>
          <a:xfrm>
            <a:off x="1627632" y="1408176"/>
            <a:ext cx="8936736" cy="369332"/>
          </a:xfrm>
          <a:prstGeom prst="rect">
            <a:avLst/>
          </a:prstGeom>
          <a:noFill/>
        </p:spPr>
        <p:txBody>
          <a:bodyPr wrap="square" rtlCol="0">
            <a:spAutoFit/>
          </a:bodyPr>
          <a:lstStyle/>
          <a:p>
            <a:r>
              <a:rPr lang="en-SG" b="1" noProof="0" dirty="0"/>
              <a:t>Network structure</a:t>
            </a:r>
            <a:r>
              <a:rPr lang="en-SG" noProof="0" dirty="0"/>
              <a:t> is designed by us and fixed.</a:t>
            </a:r>
          </a:p>
        </p:txBody>
      </p:sp>
      <p:sp>
        <p:nvSpPr>
          <p:cNvPr id="25" name="TextBox 24">
            <a:extLst>
              <a:ext uri="{FF2B5EF4-FFF2-40B4-BE49-F238E27FC236}">
                <a16:creationId xmlns:a16="http://schemas.microsoft.com/office/drawing/2014/main" id="{598C54B6-F511-D9E5-5288-8F41F8B2AC77}"/>
              </a:ext>
            </a:extLst>
          </p:cNvPr>
          <p:cNvSpPr txBox="1"/>
          <p:nvPr/>
        </p:nvSpPr>
        <p:spPr>
          <a:xfrm>
            <a:off x="1627632" y="5191839"/>
            <a:ext cx="8936736" cy="369332"/>
          </a:xfrm>
          <a:prstGeom prst="rect">
            <a:avLst/>
          </a:prstGeom>
          <a:noFill/>
        </p:spPr>
        <p:txBody>
          <a:bodyPr wrap="square" rtlCol="0">
            <a:spAutoFit/>
          </a:bodyPr>
          <a:lstStyle/>
          <a:p>
            <a:r>
              <a:rPr lang="en-SG" b="1" noProof="0" dirty="0"/>
              <a:t>Parameters</a:t>
            </a:r>
            <a:r>
              <a:rPr lang="en-SG" noProof="0" dirty="0"/>
              <a:t> are discovered from data iteratively.</a:t>
            </a:r>
          </a:p>
        </p:txBody>
      </p:sp>
      <p:sp>
        <p:nvSpPr>
          <p:cNvPr id="12" name="TextBox 11">
            <a:extLst>
              <a:ext uri="{FF2B5EF4-FFF2-40B4-BE49-F238E27FC236}">
                <a16:creationId xmlns:a16="http://schemas.microsoft.com/office/drawing/2014/main" id="{DDBC5521-32FB-0AE9-103A-A41C7C156FCB}"/>
              </a:ext>
            </a:extLst>
          </p:cNvPr>
          <p:cNvSpPr txBox="1"/>
          <p:nvPr/>
        </p:nvSpPr>
        <p:spPr>
          <a:xfrm>
            <a:off x="1627632" y="5756559"/>
            <a:ext cx="5831947" cy="923330"/>
          </a:xfrm>
          <a:prstGeom prst="rect">
            <a:avLst/>
          </a:prstGeom>
          <a:noFill/>
        </p:spPr>
        <p:txBody>
          <a:bodyPr wrap="square" rtlCol="0">
            <a:spAutoFit/>
          </a:bodyPr>
          <a:lstStyle/>
          <a:p>
            <a:pPr marL="342900" indent="-342900">
              <a:buAutoNum type="arabicPeriod"/>
            </a:pPr>
            <a:r>
              <a:rPr lang="en-SG" noProof="0" dirty="0"/>
              <a:t>Calculate the output for an example.</a:t>
            </a:r>
          </a:p>
          <a:p>
            <a:pPr marL="342900" indent="-342900">
              <a:buAutoNum type="arabicPeriod"/>
            </a:pPr>
            <a:r>
              <a:rPr lang="en-SG" noProof="0" dirty="0"/>
              <a:t>Tweak parameters to do better on that example.</a:t>
            </a:r>
          </a:p>
          <a:p>
            <a:pPr marL="342900" indent="-342900">
              <a:buAutoNum type="arabicPeriod"/>
            </a:pPr>
            <a:r>
              <a:rPr lang="en-SG" dirty="0"/>
              <a:t>Repeat quadrillions of times.</a:t>
            </a:r>
            <a:endParaRPr lang="en-SG" noProof="0" dirty="0"/>
          </a:p>
        </p:txBody>
      </p:sp>
      <p:cxnSp>
        <p:nvCxnSpPr>
          <p:cNvPr id="7" name="Connector: Curved 6">
            <a:extLst>
              <a:ext uri="{FF2B5EF4-FFF2-40B4-BE49-F238E27FC236}">
                <a16:creationId xmlns:a16="http://schemas.microsoft.com/office/drawing/2014/main" id="{E0426533-CEE6-775D-37CB-580CAE319A98}"/>
              </a:ext>
            </a:extLst>
          </p:cNvPr>
          <p:cNvCxnSpPr>
            <a:cxnSpLocks/>
            <a:stCxn id="19" idx="0"/>
          </p:cNvCxnSpPr>
          <p:nvPr/>
        </p:nvCxnSpPr>
        <p:spPr>
          <a:xfrm rot="16200000" flipV="1">
            <a:off x="9317413" y="3853857"/>
            <a:ext cx="958939" cy="1171441"/>
          </a:xfrm>
          <a:prstGeom prst="curvedConnector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DAA7A7E-A01C-861E-F027-8CA8F879D632}"/>
              </a:ext>
            </a:extLst>
          </p:cNvPr>
          <p:cNvSpPr txBox="1"/>
          <p:nvPr/>
        </p:nvSpPr>
        <p:spPr>
          <a:xfrm rot="21135544">
            <a:off x="8858965" y="4914840"/>
            <a:ext cx="3171642" cy="92333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Parameters are </a:t>
            </a:r>
            <a:r>
              <a:rPr lang="en-US" b="1" dirty="0"/>
              <a:t>opaque</a:t>
            </a:r>
            <a:r>
              <a:rPr lang="en-US" dirty="0"/>
              <a:t>.</a:t>
            </a:r>
            <a:r>
              <a:rPr lang="en-US" b="1" dirty="0"/>
              <a:t> </a:t>
            </a:r>
            <a:r>
              <a:rPr lang="en-US" dirty="0"/>
              <a:t>They generally don’t map to human understanding.</a:t>
            </a:r>
            <a:endParaRPr lang="en-SG" dirty="0"/>
          </a:p>
        </p:txBody>
      </p:sp>
    </p:spTree>
    <p:custDataLst>
      <p:tags r:id="rId1"/>
    </p:custDataLst>
    <p:extLst>
      <p:ext uri="{BB962C8B-B14F-4D97-AF65-F5344CB8AC3E}">
        <p14:creationId xmlns:p14="http://schemas.microsoft.com/office/powerpoint/2010/main" val="143398385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a:extLst>
              <a:ext uri="{FF2B5EF4-FFF2-40B4-BE49-F238E27FC236}">
                <a16:creationId xmlns:a16="http://schemas.microsoft.com/office/drawing/2014/main" id="{2A7D07B4-DA04-77D7-1621-4FE90D176547}"/>
              </a:ext>
            </a:extLst>
          </p:cNvPr>
          <p:cNvGraphicFramePr>
            <a:graphicFrameLocks/>
          </p:cNvGraphicFramePr>
          <p:nvPr>
            <p:extLst>
              <p:ext uri="{D42A27DB-BD31-4B8C-83A1-F6EECF244321}">
                <p14:modId xmlns:p14="http://schemas.microsoft.com/office/powerpoint/2010/main" val="1074357060"/>
              </p:ext>
            </p:extLst>
          </p:nvPr>
        </p:nvGraphicFramePr>
        <p:xfrm>
          <a:off x="6702777" y="1371599"/>
          <a:ext cx="5160584" cy="4693920"/>
        </p:xfrm>
        <a:graphic>
          <a:graphicData uri="http://schemas.openxmlformats.org/drawingml/2006/table">
            <a:tbl>
              <a:tblPr firstRow="1" bandRow="1">
                <a:tableStyleId>{5C22544A-7EE6-4342-B048-85BDC9FD1C3A}</a:tableStyleId>
              </a:tblPr>
              <a:tblGrid>
                <a:gridCol w="2107372">
                  <a:extLst>
                    <a:ext uri="{9D8B030D-6E8A-4147-A177-3AD203B41FA5}">
                      <a16:colId xmlns:a16="http://schemas.microsoft.com/office/drawing/2014/main" val="220550588"/>
                    </a:ext>
                  </a:extLst>
                </a:gridCol>
                <a:gridCol w="922655">
                  <a:extLst>
                    <a:ext uri="{9D8B030D-6E8A-4147-A177-3AD203B41FA5}">
                      <a16:colId xmlns:a16="http://schemas.microsoft.com/office/drawing/2014/main" val="683838186"/>
                    </a:ext>
                  </a:extLst>
                </a:gridCol>
                <a:gridCol w="1285368">
                  <a:extLst>
                    <a:ext uri="{9D8B030D-6E8A-4147-A177-3AD203B41FA5}">
                      <a16:colId xmlns:a16="http://schemas.microsoft.com/office/drawing/2014/main" val="4068393405"/>
                    </a:ext>
                  </a:extLst>
                </a:gridCol>
                <a:gridCol w="845189">
                  <a:extLst>
                    <a:ext uri="{9D8B030D-6E8A-4147-A177-3AD203B41FA5}">
                      <a16:colId xmlns:a16="http://schemas.microsoft.com/office/drawing/2014/main" val="1447928158"/>
                    </a:ext>
                  </a:extLst>
                </a:gridCol>
              </a:tblGrid>
              <a:tr h="288000">
                <a:tc>
                  <a:txBody>
                    <a:bodyPr/>
                    <a:lstStyle/>
                    <a:p>
                      <a:endParaRPr lang="en-SG" sz="1400" noProof="0" dirty="0">
                        <a:latin typeface="+mn-lt"/>
                      </a:endParaRPr>
                    </a:p>
                  </a:txBody>
                  <a:tcPr/>
                </a:tc>
                <a:tc>
                  <a:txBody>
                    <a:bodyPr/>
                    <a:lstStyle/>
                    <a:p>
                      <a:r>
                        <a:rPr lang="en-SG" sz="1400" noProof="0" dirty="0">
                          <a:latin typeface="+mn-lt"/>
                        </a:rPr>
                        <a:t># param</a:t>
                      </a:r>
                    </a:p>
                  </a:txBody>
                  <a:tcPr/>
                </a:tc>
                <a:tc>
                  <a:txBody>
                    <a:bodyPr/>
                    <a:lstStyle/>
                    <a:p>
                      <a:r>
                        <a:rPr lang="en-SG" sz="1400" noProof="0" dirty="0">
                          <a:latin typeface="+mn-lt"/>
                        </a:rPr>
                        <a:t># data</a:t>
                      </a:r>
                    </a:p>
                  </a:txBody>
                  <a:tcPr/>
                </a:tc>
                <a:tc>
                  <a:txBody>
                    <a:bodyPr/>
                    <a:lstStyle/>
                    <a:p>
                      <a:r>
                        <a:rPr lang="en-SG" sz="1400" noProof="0" dirty="0">
                          <a:latin typeface="+mn-lt"/>
                        </a:rPr>
                        <a:t>USD</a:t>
                      </a:r>
                    </a:p>
                  </a:txBody>
                  <a:tcPr/>
                </a:tc>
                <a:extLst>
                  <a:ext uri="{0D108BD9-81ED-4DB2-BD59-A6C34878D82A}">
                    <a16:rowId xmlns:a16="http://schemas.microsoft.com/office/drawing/2014/main" val="1590581305"/>
                  </a:ext>
                </a:extLst>
              </a:tr>
              <a:tr h="288000">
                <a:tc>
                  <a:txBody>
                    <a:bodyPr/>
                    <a:lstStyle/>
                    <a:p>
                      <a:r>
                        <a:rPr lang="en-SG" sz="1400" b="1" noProof="0" dirty="0">
                          <a:latin typeface="+mn-lt"/>
                        </a:rPr>
                        <a:t>Image Tasks</a:t>
                      </a:r>
                    </a:p>
                  </a:txBody>
                  <a:tcPr>
                    <a:noFill/>
                  </a:tcPr>
                </a:tc>
                <a:tc>
                  <a:txBody>
                    <a:bodyPr/>
                    <a:lstStyle/>
                    <a:p>
                      <a:endParaRPr lang="en-SG" sz="1400" b="1" noProof="0" dirty="0">
                        <a:latin typeface="+mn-lt"/>
                      </a:endParaRPr>
                    </a:p>
                  </a:txBody>
                  <a:tcPr>
                    <a:noFill/>
                  </a:tcPr>
                </a:tc>
                <a:tc>
                  <a:txBody>
                    <a:bodyPr/>
                    <a:lstStyle/>
                    <a:p>
                      <a:pPr algn="r"/>
                      <a:endParaRPr lang="en-SG" sz="1400" noProof="0" dirty="0">
                        <a:latin typeface="+mn-lt"/>
                      </a:endParaRPr>
                    </a:p>
                  </a:txBody>
                  <a:tcPr>
                    <a:noFill/>
                  </a:tcPr>
                </a:tc>
                <a:tc>
                  <a:txBody>
                    <a:bodyPr/>
                    <a:lstStyle/>
                    <a:p>
                      <a:pPr algn="r"/>
                      <a:endParaRPr lang="en-SG" sz="1400" noProof="0" dirty="0">
                        <a:latin typeface="+mn-lt"/>
                      </a:endParaRPr>
                    </a:p>
                  </a:txBody>
                  <a:tcPr>
                    <a:noFill/>
                  </a:tcPr>
                </a:tc>
                <a:extLst>
                  <a:ext uri="{0D108BD9-81ED-4DB2-BD59-A6C34878D82A}">
                    <a16:rowId xmlns:a16="http://schemas.microsoft.com/office/drawing/2014/main" val="2265358600"/>
                  </a:ext>
                </a:extLst>
              </a:tr>
              <a:tr h="288000">
                <a:tc>
                  <a:txBody>
                    <a:bodyPr/>
                    <a:lstStyle/>
                    <a:p>
                      <a:r>
                        <a:rPr lang="en-SG" sz="1400" noProof="0" dirty="0" err="1">
                          <a:latin typeface="+mn-lt"/>
                        </a:rPr>
                        <a:t>AlexNet</a:t>
                      </a:r>
                      <a:r>
                        <a:rPr lang="en-SG" sz="1400" noProof="0" dirty="0">
                          <a:latin typeface="+mn-lt"/>
                        </a:rPr>
                        <a:t> (2012)</a:t>
                      </a:r>
                    </a:p>
                  </a:txBody>
                  <a:tcPr/>
                </a:tc>
                <a:tc>
                  <a:txBody>
                    <a:bodyPr/>
                    <a:lstStyle/>
                    <a:p>
                      <a:r>
                        <a:rPr lang="en-SG" sz="1400" noProof="0" dirty="0">
                          <a:latin typeface="+mn-lt"/>
                        </a:rPr>
                        <a:t>138M</a:t>
                      </a:r>
                    </a:p>
                  </a:txBody>
                  <a:tcPr/>
                </a:tc>
                <a:tc>
                  <a:txBody>
                    <a:bodyPr/>
                    <a:lstStyle/>
                    <a:p>
                      <a:pPr algn="r"/>
                      <a:r>
                        <a:rPr lang="en-SG" sz="1400" noProof="0" dirty="0">
                          <a:latin typeface="+mn-lt"/>
                        </a:rPr>
                        <a:t>1.28M images</a:t>
                      </a:r>
                    </a:p>
                  </a:txBody>
                  <a:tcPr/>
                </a:tc>
                <a:tc>
                  <a:txBody>
                    <a:bodyPr/>
                    <a:lstStyle/>
                    <a:p>
                      <a:pPr algn="r"/>
                      <a:r>
                        <a:rPr lang="en-SG" sz="1400" noProof="0" dirty="0">
                          <a:latin typeface="+mn-lt"/>
                        </a:rPr>
                        <a:t>$1,000</a:t>
                      </a:r>
                    </a:p>
                  </a:txBody>
                  <a:tcPr/>
                </a:tc>
                <a:extLst>
                  <a:ext uri="{0D108BD9-81ED-4DB2-BD59-A6C34878D82A}">
                    <a16:rowId xmlns:a16="http://schemas.microsoft.com/office/drawing/2014/main" val="226661238"/>
                  </a:ext>
                </a:extLst>
              </a:tr>
              <a:tr h="288000">
                <a:tc>
                  <a:txBody>
                    <a:bodyPr/>
                    <a:lstStyle/>
                    <a:p>
                      <a:r>
                        <a:rPr lang="en-SG" sz="1400" b="0" noProof="0" dirty="0">
                          <a:latin typeface="+mn-lt"/>
                        </a:rPr>
                        <a:t>EfficientNet-B7 (2019)</a:t>
                      </a:r>
                    </a:p>
                  </a:txBody>
                  <a:tcPr anchor="ctr"/>
                </a:tc>
                <a:tc>
                  <a:txBody>
                    <a:bodyPr/>
                    <a:lstStyle/>
                    <a:p>
                      <a:r>
                        <a:rPr lang="en-SG" sz="1400" noProof="0" dirty="0">
                          <a:latin typeface="+mn-lt"/>
                        </a:rPr>
                        <a:t>66M</a:t>
                      </a:r>
                      <a:endParaRPr lang="en-SG" sz="1400" b="0" noProof="0" dirty="0">
                        <a:latin typeface="+mn-lt"/>
                      </a:endParaRPr>
                    </a:p>
                  </a:txBody>
                  <a:tcPr/>
                </a:tc>
                <a:tc>
                  <a:txBody>
                    <a:bodyPr/>
                    <a:lstStyle/>
                    <a:p>
                      <a:pPr algn="r"/>
                      <a:r>
                        <a:rPr lang="en-SG" sz="1400" noProof="0" dirty="0">
                          <a:latin typeface="+mn-lt"/>
                        </a:rPr>
                        <a:t>? images</a:t>
                      </a:r>
                    </a:p>
                  </a:txBody>
                  <a:tcPr/>
                </a:tc>
                <a:tc>
                  <a:txBody>
                    <a:bodyPr/>
                    <a:lstStyle/>
                    <a:p>
                      <a:pPr algn="r"/>
                      <a:r>
                        <a:rPr lang="en-SG" sz="1400" noProof="0" dirty="0">
                          <a:latin typeface="+mn-lt"/>
                        </a:rPr>
                        <a:t>$12,000</a:t>
                      </a:r>
                    </a:p>
                  </a:txBody>
                  <a:tcPr/>
                </a:tc>
                <a:extLst>
                  <a:ext uri="{0D108BD9-81ED-4DB2-BD59-A6C34878D82A}">
                    <a16:rowId xmlns:a16="http://schemas.microsoft.com/office/drawing/2014/main" val="3913914328"/>
                  </a:ext>
                </a:extLst>
              </a:tr>
              <a:tr h="288000">
                <a:tc>
                  <a:txBody>
                    <a:bodyPr/>
                    <a:lstStyle/>
                    <a:p>
                      <a:r>
                        <a:rPr lang="en-SG" sz="1400" b="0" noProof="0" dirty="0">
                          <a:latin typeface="+mn-lt"/>
                        </a:rPr>
                        <a:t>Vision Transformer </a:t>
                      </a:r>
                      <a:r>
                        <a:rPr lang="en-SG" sz="1400" b="0" noProof="0" dirty="0" err="1">
                          <a:latin typeface="+mn-lt"/>
                        </a:rPr>
                        <a:t>ViT</a:t>
                      </a:r>
                      <a:r>
                        <a:rPr lang="en-SG" sz="1400" b="0" noProof="0" dirty="0">
                          <a:latin typeface="+mn-lt"/>
                        </a:rPr>
                        <a:t>-B/16 (2021)</a:t>
                      </a:r>
                    </a:p>
                  </a:txBody>
                  <a:tcPr anchor="ctr"/>
                </a:tc>
                <a:tc>
                  <a:txBody>
                    <a:bodyPr/>
                    <a:lstStyle/>
                    <a:p>
                      <a:r>
                        <a:rPr lang="en-SG" sz="1400" noProof="0" dirty="0">
                          <a:latin typeface="+mn-lt"/>
                        </a:rPr>
                        <a:t>86M</a:t>
                      </a:r>
                      <a:endParaRPr lang="en-SG" sz="1400" b="0" noProof="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rPr>
                        <a:t>300M images</a:t>
                      </a:r>
                    </a:p>
                  </a:txBody>
                  <a:tcPr/>
                </a:tc>
                <a:tc>
                  <a:txBody>
                    <a:bodyPr/>
                    <a:lstStyle/>
                    <a:p>
                      <a:pPr algn="r"/>
                      <a:r>
                        <a:rPr lang="en-SG" sz="1400" noProof="0" dirty="0">
                          <a:latin typeface="+mn-lt"/>
                        </a:rPr>
                        <a:t>$50,000</a:t>
                      </a:r>
                    </a:p>
                  </a:txBody>
                  <a:tcPr/>
                </a:tc>
                <a:extLst>
                  <a:ext uri="{0D108BD9-81ED-4DB2-BD59-A6C34878D82A}">
                    <a16:rowId xmlns:a16="http://schemas.microsoft.com/office/drawing/2014/main" val="3862424633"/>
                  </a:ext>
                </a:extLst>
              </a:tr>
              <a:tr h="288000">
                <a:tc>
                  <a:txBody>
                    <a:bodyPr/>
                    <a:lstStyle/>
                    <a:p>
                      <a:r>
                        <a:rPr lang="en-SG" sz="1400" b="0" noProof="0" dirty="0" err="1">
                          <a:latin typeface="+mn-lt"/>
                        </a:rPr>
                        <a:t>ConvNeXt</a:t>
                      </a:r>
                      <a:r>
                        <a:rPr lang="en-SG" sz="1400" b="0" noProof="0" dirty="0">
                          <a:latin typeface="+mn-lt"/>
                        </a:rPr>
                        <a:t>-Tiny (2022)</a:t>
                      </a:r>
                    </a:p>
                  </a:txBody>
                  <a:tcPr anchor="ctr"/>
                </a:tc>
                <a:tc>
                  <a:txBody>
                    <a:bodyPr/>
                    <a:lstStyle/>
                    <a:p>
                      <a:r>
                        <a:rPr lang="en-SG" sz="1400" noProof="0" dirty="0">
                          <a:latin typeface="+mn-lt"/>
                        </a:rPr>
                        <a:t>29M</a:t>
                      </a:r>
                      <a:endParaRPr lang="en-SG" sz="1400" b="0" noProof="0" dirty="0">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rPr>
                        <a:t>? images</a:t>
                      </a:r>
                    </a:p>
                  </a:txBody>
                  <a:tcPr anchor="ctr"/>
                </a:tc>
                <a:tc>
                  <a:txBody>
                    <a:bodyPr/>
                    <a:lstStyle/>
                    <a:p>
                      <a:pPr algn="r"/>
                      <a:r>
                        <a:rPr lang="en-SG" sz="1400" noProof="0" dirty="0">
                          <a:latin typeface="+mn-lt"/>
                        </a:rPr>
                        <a:t>?</a:t>
                      </a:r>
                    </a:p>
                  </a:txBody>
                  <a:tcPr anchor="ctr"/>
                </a:tc>
                <a:extLst>
                  <a:ext uri="{0D108BD9-81ED-4DB2-BD59-A6C34878D82A}">
                    <a16:rowId xmlns:a16="http://schemas.microsoft.com/office/drawing/2014/main" val="157389842"/>
                  </a:ext>
                </a:extLst>
              </a:tr>
              <a:tr h="288000">
                <a:tc gridSpan="4">
                  <a:txBody>
                    <a:bodyPr/>
                    <a:lstStyle/>
                    <a:p>
                      <a:r>
                        <a:rPr lang="en-SG" sz="1400" b="1" noProof="0" dirty="0">
                          <a:latin typeface="+mn-lt"/>
                        </a:rPr>
                        <a:t>Large Language Models</a:t>
                      </a:r>
                    </a:p>
                  </a:txBody>
                  <a:tcPr>
                    <a:noFill/>
                  </a:tcPr>
                </a:tc>
                <a:tc hMerge="1">
                  <a:txBody>
                    <a:bodyPr/>
                    <a:lstStyle/>
                    <a:p>
                      <a:endParaRPr lang="en-SG" sz="1400" b="1" noProof="0" dirty="0">
                        <a:latin typeface="+mn-lt"/>
                      </a:endParaRPr>
                    </a:p>
                  </a:txBody>
                  <a:tcPr>
                    <a:noFill/>
                  </a:tcPr>
                </a:tc>
                <a:tc hMerge="1">
                  <a:txBody>
                    <a:bodyPr/>
                    <a:lstStyle/>
                    <a:p>
                      <a:pPr algn="r"/>
                      <a:endParaRPr lang="en-SG" sz="1400" noProof="0" dirty="0">
                        <a:latin typeface="+mn-lt"/>
                      </a:endParaRPr>
                    </a:p>
                  </a:txBody>
                  <a:tcPr>
                    <a:noFill/>
                  </a:tcPr>
                </a:tc>
                <a:tc hMerge="1">
                  <a:txBody>
                    <a:bodyPr/>
                    <a:lstStyle/>
                    <a:p>
                      <a:pPr algn="r"/>
                      <a:endParaRPr lang="en-SG" sz="1400" noProof="0" dirty="0">
                        <a:latin typeface="+mn-lt"/>
                      </a:endParaRPr>
                    </a:p>
                  </a:txBody>
                  <a:tcPr>
                    <a:noFill/>
                  </a:tcPr>
                </a:tc>
                <a:extLst>
                  <a:ext uri="{0D108BD9-81ED-4DB2-BD59-A6C34878D82A}">
                    <a16:rowId xmlns:a16="http://schemas.microsoft.com/office/drawing/2014/main" val="3738664014"/>
                  </a:ext>
                </a:extLst>
              </a:tr>
              <a:tr h="288000">
                <a:tc>
                  <a:txBody>
                    <a:bodyPr/>
                    <a:lstStyle/>
                    <a:p>
                      <a:r>
                        <a:rPr lang="en-SG" sz="1400" noProof="0" dirty="0">
                          <a:latin typeface="+mn-lt"/>
                        </a:rPr>
                        <a:t>GPT-4o (2024)</a:t>
                      </a:r>
                    </a:p>
                  </a:txBody>
                  <a:tcPr/>
                </a:tc>
                <a:tc>
                  <a:txBody>
                    <a:bodyPr/>
                    <a:lstStyle/>
                    <a:p>
                      <a:r>
                        <a:rPr lang="en-SG" sz="1400" noProof="0" dirty="0">
                          <a:latin typeface="+mn-lt"/>
                        </a:rPr>
                        <a:t>1.8T</a:t>
                      </a:r>
                    </a:p>
                  </a:txBody>
                  <a:tcPr/>
                </a:tc>
                <a:tc>
                  <a:txBody>
                    <a:bodyPr/>
                    <a:lstStyle/>
                    <a:p>
                      <a:pPr algn="r"/>
                      <a:r>
                        <a:rPr lang="en-SG" sz="1400" b="0" i="0" u="none" strike="noStrike" kern="1200" noProof="0" dirty="0">
                          <a:solidFill>
                            <a:schemeClr val="dk1"/>
                          </a:solidFill>
                          <a:effectLst/>
                          <a:latin typeface="+mn-lt"/>
                          <a:ea typeface="+mn-ea"/>
                          <a:cs typeface="+mn-cs"/>
                        </a:rPr>
                        <a:t>&gt;300B words</a:t>
                      </a:r>
                      <a:endParaRPr lang="en-SG" sz="1400" noProof="0" dirty="0">
                        <a:latin typeface="+mn-lt"/>
                      </a:endParaRPr>
                    </a:p>
                  </a:txBody>
                  <a:tcPr/>
                </a:tc>
                <a:tc>
                  <a:txBody>
                    <a:bodyPr/>
                    <a:lstStyle/>
                    <a:p>
                      <a:pPr algn="r"/>
                      <a:r>
                        <a:rPr lang="en-SG" sz="1400" noProof="0" dirty="0">
                          <a:latin typeface="+mn-lt"/>
                        </a:rPr>
                        <a:t>$78M</a:t>
                      </a:r>
                    </a:p>
                  </a:txBody>
                  <a:tcPr/>
                </a:tc>
                <a:extLst>
                  <a:ext uri="{0D108BD9-81ED-4DB2-BD59-A6C34878D82A}">
                    <a16:rowId xmlns:a16="http://schemas.microsoft.com/office/drawing/2014/main" val="605218989"/>
                  </a:ext>
                </a:extLst>
              </a:tr>
              <a:tr h="288000">
                <a:tc>
                  <a:txBody>
                    <a:bodyPr/>
                    <a:lstStyle/>
                    <a:p>
                      <a:r>
                        <a:rPr lang="en-SG" sz="1400" noProof="0" dirty="0">
                          <a:latin typeface="+mn-lt"/>
                        </a:rPr>
                        <a:t>Gemini Ultra (2024)</a:t>
                      </a:r>
                    </a:p>
                  </a:txBody>
                  <a:tcPr/>
                </a:tc>
                <a:tc>
                  <a:txBody>
                    <a:bodyPr/>
                    <a:lstStyle/>
                    <a:p>
                      <a:r>
                        <a:rPr lang="en-SG" sz="1400" noProof="0" dirty="0">
                          <a:latin typeface="+mn-lt"/>
                        </a:rPr>
                        <a:t>1.5T</a:t>
                      </a:r>
                    </a:p>
                  </a:txBody>
                  <a:tcPr/>
                </a:tc>
                <a:tc>
                  <a:txBody>
                    <a:bodyPr/>
                    <a:lstStyle/>
                    <a:p>
                      <a:pPr algn="r"/>
                      <a:r>
                        <a:rPr lang="en-SG" sz="1400" noProof="0" dirty="0">
                          <a:latin typeface="+mn-lt"/>
                        </a:rPr>
                        <a:t>30T words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rPr>
                        <a:t>$191M</a:t>
                      </a:r>
                    </a:p>
                  </a:txBody>
                  <a:tcPr/>
                </a:tc>
                <a:extLst>
                  <a:ext uri="{0D108BD9-81ED-4DB2-BD59-A6C34878D82A}">
                    <a16:rowId xmlns:a16="http://schemas.microsoft.com/office/drawing/2014/main" val="219564276"/>
                  </a:ext>
                </a:extLst>
              </a:tr>
              <a:tr h="288000">
                <a:tc>
                  <a:txBody>
                    <a:bodyPr/>
                    <a:lstStyle/>
                    <a:p>
                      <a:r>
                        <a:rPr lang="en-SG" sz="1400" b="0" i="0" kern="1200" noProof="0" dirty="0">
                          <a:solidFill>
                            <a:schemeClr val="dk1"/>
                          </a:solidFill>
                          <a:effectLst/>
                          <a:latin typeface="+mn-lt"/>
                          <a:ea typeface="+mn-ea"/>
                          <a:cs typeface="+mn-cs"/>
                        </a:rPr>
                        <a:t>DeepSeek-R1 (2025)</a:t>
                      </a:r>
                      <a:endParaRPr lang="en-SG" sz="1400" noProof="0" dirty="0">
                        <a:latin typeface="+mn-lt"/>
                      </a:endParaRPr>
                    </a:p>
                  </a:txBody>
                  <a:tcPr/>
                </a:tc>
                <a:tc>
                  <a:txBody>
                    <a:bodyPr/>
                    <a:lstStyle/>
                    <a:p>
                      <a:r>
                        <a:rPr lang="en-SG" sz="1400" b="0" i="0" kern="1200" noProof="0" dirty="0">
                          <a:solidFill>
                            <a:schemeClr val="dk1"/>
                          </a:solidFill>
                          <a:effectLst/>
                          <a:latin typeface="+mn-lt"/>
                          <a:ea typeface="+mn-ea"/>
                          <a:cs typeface="+mn-cs"/>
                        </a:rPr>
                        <a:t>671B</a:t>
                      </a:r>
                      <a:endParaRPr lang="en-SG" sz="1400" noProof="0" dirty="0">
                        <a:latin typeface="+mn-lt"/>
                      </a:endParaRPr>
                    </a:p>
                  </a:txBody>
                  <a:tcPr/>
                </a:tc>
                <a:tc>
                  <a:txBody>
                    <a:bodyPr/>
                    <a:lstStyle/>
                    <a:p>
                      <a:pPr algn="r"/>
                      <a:r>
                        <a:rPr lang="en-SG" sz="1400" noProof="0" dirty="0">
                          <a:latin typeface="+mn-lt"/>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strike="sngStrike" noProof="0" dirty="0">
                          <a:latin typeface="+mn-lt"/>
                        </a:rPr>
                        <a:t>$6M</a:t>
                      </a:r>
                    </a:p>
                  </a:txBody>
                  <a:tcPr/>
                </a:tc>
                <a:extLst>
                  <a:ext uri="{0D108BD9-81ED-4DB2-BD59-A6C34878D82A}">
                    <a16:rowId xmlns:a16="http://schemas.microsoft.com/office/drawing/2014/main" val="969696303"/>
                  </a:ext>
                </a:extLst>
              </a:tr>
              <a:tr h="288000">
                <a:tc gridSpan="4">
                  <a:txBody>
                    <a:bodyPr/>
                    <a:lstStyle/>
                    <a:p>
                      <a:r>
                        <a:rPr lang="en-SG" sz="1400" b="1" noProof="0" dirty="0">
                          <a:latin typeface="+mn-lt"/>
                          <a:ea typeface="Open Sans" panose="020B0606030504020204" pitchFamily="34" charset="0"/>
                          <a:cs typeface="Open Sans" panose="020B0606030504020204" pitchFamily="34" charset="0"/>
                        </a:rPr>
                        <a:t>Pathology Models</a:t>
                      </a:r>
                    </a:p>
                  </a:txBody>
                  <a:tcPr anchor="b">
                    <a:noFill/>
                  </a:tcPr>
                </a:tc>
                <a:tc hMerge="1">
                  <a:txBody>
                    <a:bodyPr/>
                    <a:lstStyle/>
                    <a:p>
                      <a:endParaRPr lang="en-SG"/>
                    </a:p>
                  </a:txBody>
                  <a:tcPr/>
                </a:tc>
                <a:tc hMerge="1">
                  <a:txBody>
                    <a:bodyPr/>
                    <a:lstStyle/>
                    <a:p>
                      <a:endParaRPr lang="en-SG"/>
                    </a:p>
                  </a:txBody>
                  <a:tcPr/>
                </a:tc>
                <a:tc hMerge="1">
                  <a:txBody>
                    <a:bodyPr/>
                    <a:lstStyle/>
                    <a:p>
                      <a:endParaRPr lang="en-SG" sz="1400" b="1" noProof="0" dirty="0">
                        <a:latin typeface="+mn-lt"/>
                        <a:ea typeface="Open Sans" panose="020B0606030504020204" pitchFamily="34" charset="0"/>
                        <a:cs typeface="Open Sans" panose="020B0606030504020204" pitchFamily="34" charset="0"/>
                      </a:endParaRPr>
                    </a:p>
                  </a:txBody>
                  <a:tcPr anchor="b"/>
                </a:tc>
                <a:extLst>
                  <a:ext uri="{0D108BD9-81ED-4DB2-BD59-A6C34878D82A}">
                    <a16:rowId xmlns:a16="http://schemas.microsoft.com/office/drawing/2014/main" val="3789793133"/>
                  </a:ext>
                </a:extLst>
              </a:tr>
              <a:tr h="288000">
                <a:tc>
                  <a:txBody>
                    <a:bodyPr/>
                    <a:lstStyle/>
                    <a:p>
                      <a:r>
                        <a:rPr lang="en-SG" sz="1400" noProof="0" dirty="0">
                          <a:latin typeface="+mn-lt"/>
                          <a:ea typeface="Open Sans" panose="020B0606030504020204" pitchFamily="34" charset="0"/>
                          <a:cs typeface="Open Sans" panose="020B0606030504020204" pitchFamily="34" charset="0"/>
                        </a:rPr>
                        <a:t>UNI (2024)</a:t>
                      </a:r>
                    </a:p>
                  </a:txBody>
                  <a:tcPr/>
                </a:tc>
                <a:tc>
                  <a:txBody>
                    <a:bodyPr/>
                    <a:lstStyle/>
                    <a:p>
                      <a:r>
                        <a:rPr lang="en-SG" sz="1400" noProof="0" dirty="0">
                          <a:latin typeface="+mn-lt"/>
                          <a:ea typeface="Open Sans" panose="020B0606030504020204" pitchFamily="34" charset="0"/>
                          <a:cs typeface="Open Sans" panose="020B0606030504020204" pitchFamily="34" charset="0"/>
                        </a:rPr>
                        <a:t>86M</a:t>
                      </a:r>
                    </a:p>
                  </a:txBody>
                  <a:tcPr/>
                </a:tc>
                <a:tc>
                  <a:txBody>
                    <a:bodyPr/>
                    <a:lstStyle/>
                    <a:p>
                      <a:pPr algn="r"/>
                      <a:r>
                        <a:rPr lang="en-SG" sz="1400" noProof="0" dirty="0">
                          <a:latin typeface="+mn-lt"/>
                          <a:ea typeface="Open Sans" panose="020B0606030504020204" pitchFamily="34" charset="0"/>
                          <a:cs typeface="Open Sans" panose="020B0606030504020204" pitchFamily="34" charset="0"/>
                        </a:rPr>
                        <a:t>200M WSI</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1217963970"/>
                  </a:ext>
                </a:extLst>
              </a:tr>
              <a:tr h="288000">
                <a:tc>
                  <a:txBody>
                    <a:bodyPr/>
                    <a:lstStyle/>
                    <a:p>
                      <a:r>
                        <a:rPr lang="en-SG" sz="1400" noProof="0" dirty="0">
                          <a:latin typeface="+mn-lt"/>
                          <a:ea typeface="Open Sans" panose="020B0606030504020204" pitchFamily="34" charset="0"/>
                          <a:cs typeface="Open Sans" panose="020B0606030504020204" pitchFamily="34" charset="0"/>
                        </a:rPr>
                        <a:t>CONCH (2024)</a:t>
                      </a:r>
                    </a:p>
                  </a:txBody>
                  <a:tcPr/>
                </a:tc>
                <a:tc>
                  <a:txBody>
                    <a:bodyPr/>
                    <a:lstStyle/>
                    <a:p>
                      <a:r>
                        <a:rPr lang="en-SG" sz="1400" noProof="0" dirty="0">
                          <a:latin typeface="+mn-lt"/>
                          <a:ea typeface="Open Sans" panose="020B0606030504020204" pitchFamily="34" charset="0"/>
                          <a:cs typeface="Open Sans" panose="020B0606030504020204" pitchFamily="34" charset="0"/>
                        </a:rPr>
                        <a:t>+110M</a:t>
                      </a:r>
                    </a:p>
                  </a:txBody>
                  <a:tcPr/>
                </a:tc>
                <a:tc>
                  <a:txBody>
                    <a:bodyPr/>
                    <a:lstStyle/>
                    <a:p>
                      <a:pPr algn="r"/>
                      <a:r>
                        <a:rPr lang="en-SG" sz="1400" noProof="0" dirty="0">
                          <a:latin typeface="+mn-lt"/>
                          <a:ea typeface="Open Sans" panose="020B0606030504020204" pitchFamily="34" charset="0"/>
                          <a:cs typeface="Open Sans" panose="020B0606030504020204" pitchFamily="34" charset="0"/>
                        </a:rPr>
                        <a:t>1.17 M pairs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SG" sz="1400" noProof="0" dirty="0">
                          <a:latin typeface="+mn-lt"/>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941037376"/>
                  </a:ext>
                </a:extLst>
              </a:tr>
              <a:tr h="288000">
                <a:tc>
                  <a:txBody>
                    <a:bodyPr/>
                    <a:lstStyle/>
                    <a:p>
                      <a:r>
                        <a:rPr lang="en-SG" sz="1400" u="none" noProof="0" dirty="0">
                          <a:latin typeface="+mn-lt"/>
                          <a:ea typeface="Open Sans" panose="020B0606030504020204" pitchFamily="34" charset="0"/>
                          <a:cs typeface="Open Sans" panose="020B0606030504020204" pitchFamily="34" charset="0"/>
                        </a:rPr>
                        <a:t>H-optimus-0</a:t>
                      </a:r>
                    </a:p>
                  </a:txBody>
                  <a:tcPr anchor="ctr"/>
                </a:tc>
                <a:tc>
                  <a:txBody>
                    <a:bodyPr/>
                    <a:lstStyle/>
                    <a:p>
                      <a:r>
                        <a:rPr lang="en-SG" sz="1400" noProof="0" dirty="0">
                          <a:latin typeface="+mn-lt"/>
                          <a:ea typeface="Open Sans" panose="020B0606030504020204" pitchFamily="34" charset="0"/>
                          <a:cs typeface="Open Sans" panose="020B0606030504020204" pitchFamily="34" charset="0"/>
                        </a:rPr>
                        <a:t>1.1B</a:t>
                      </a:r>
                      <a:endParaRPr lang="en-SG" sz="1400" u="none" noProof="0" dirty="0">
                        <a:latin typeface="+mn-lt"/>
                        <a:ea typeface="Open Sans" panose="020B0606030504020204" pitchFamily="34" charset="0"/>
                        <a:cs typeface="Open Sans" panose="020B0606030504020204" pitchFamily="34" charset="0"/>
                      </a:endParaRPr>
                    </a:p>
                  </a:txBody>
                  <a:tcPr anchor="ctr"/>
                </a:tc>
                <a:tc>
                  <a:txBody>
                    <a:bodyPr/>
                    <a:lstStyle/>
                    <a:p>
                      <a:pPr algn="r"/>
                      <a:r>
                        <a:rPr lang="en-SG" sz="1400" noProof="0" dirty="0">
                          <a:effectLst/>
                          <a:latin typeface="+mn-lt"/>
                          <a:ea typeface="Open Sans" panose="020B0606030504020204" pitchFamily="34" charset="0"/>
                          <a:cs typeface="Open Sans" panose="020B0606030504020204" pitchFamily="34" charset="0"/>
                        </a:rPr>
                        <a:t>500K WSI</a:t>
                      </a:r>
                    </a:p>
                  </a:txBody>
                  <a:tcPr anchor="ctr"/>
                </a:tc>
                <a:tc>
                  <a:txBody>
                    <a:bodyPr/>
                    <a:lstStyle/>
                    <a:p>
                      <a:pPr algn="r"/>
                      <a:r>
                        <a:rPr lang="en-SG" sz="1400" noProof="0" dirty="0">
                          <a:latin typeface="+mn-lt"/>
                          <a:ea typeface="Open Sans" panose="020B0606030504020204" pitchFamily="34" charset="0"/>
                          <a:cs typeface="Open Sans" panose="020B0606030504020204" pitchFamily="34" charset="0"/>
                        </a:rPr>
                        <a:t>?</a:t>
                      </a:r>
                    </a:p>
                  </a:txBody>
                  <a:tcPr anchor="ctr"/>
                </a:tc>
                <a:extLst>
                  <a:ext uri="{0D108BD9-81ED-4DB2-BD59-A6C34878D82A}">
                    <a16:rowId xmlns:a16="http://schemas.microsoft.com/office/drawing/2014/main" val="3879940014"/>
                  </a:ext>
                </a:extLst>
              </a:tr>
            </a:tbl>
          </a:graphicData>
        </a:graphic>
      </p:graphicFrame>
      <p:sp>
        <p:nvSpPr>
          <p:cNvPr id="2" name="Title 1">
            <a:extLst>
              <a:ext uri="{FF2B5EF4-FFF2-40B4-BE49-F238E27FC236}">
                <a16:creationId xmlns:a16="http://schemas.microsoft.com/office/drawing/2014/main" id="{205F33E0-CC8B-3C12-EE2B-12C0F8D0C339}"/>
              </a:ext>
            </a:extLst>
          </p:cNvPr>
          <p:cNvSpPr>
            <a:spLocks noGrp="1"/>
          </p:cNvSpPr>
          <p:nvPr>
            <p:ph type="title"/>
          </p:nvPr>
        </p:nvSpPr>
        <p:spPr/>
        <p:txBody>
          <a:bodyPr/>
          <a:lstStyle/>
          <a:p>
            <a:r>
              <a:rPr lang="en-SG" noProof="0" dirty="0"/>
              <a:t>Cost of Training a NN Yourself</a:t>
            </a:r>
          </a:p>
        </p:txBody>
      </p:sp>
      <p:sp>
        <p:nvSpPr>
          <p:cNvPr id="3" name="Content Placeholder 2">
            <a:extLst>
              <a:ext uri="{FF2B5EF4-FFF2-40B4-BE49-F238E27FC236}">
                <a16:creationId xmlns:a16="http://schemas.microsoft.com/office/drawing/2014/main" id="{16164684-3E7E-3163-E366-5E15699B0572}"/>
              </a:ext>
            </a:extLst>
          </p:cNvPr>
          <p:cNvSpPr>
            <a:spLocks noGrp="1"/>
          </p:cNvSpPr>
          <p:nvPr>
            <p:ph sz="half" idx="2"/>
          </p:nvPr>
        </p:nvSpPr>
        <p:spPr/>
        <p:txBody>
          <a:bodyPr>
            <a:noAutofit/>
          </a:bodyPr>
          <a:lstStyle/>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Data</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Gathering, warehousing, cleaning data.</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Annotations</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High-quality labels are expensive.</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GPUs</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Capital intensive, quickly outdated, power and cooling hungry.</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Expertise</a:t>
            </a:r>
          </a:p>
          <a:p>
            <a:pPr marL="285750" lvl="1" indent="-285750">
              <a:lnSpc>
                <a:spcPct val="100000"/>
              </a:lnSpc>
              <a:spcBef>
                <a:spcPts val="600"/>
              </a:spcBef>
              <a:buSzPct val="100000"/>
              <a:buFont typeface="Wingdings" panose="05000000000000000000" pitchFamily="2" charset="2"/>
              <a:buChar char="§"/>
            </a:pPr>
            <a:r>
              <a:rPr lang="en-SG" b="1" noProof="0" dirty="0">
                <a:solidFill>
                  <a:schemeClr val="dk1"/>
                </a:solidFill>
                <a:ea typeface="Open Sans" panose="020B0606030504020204" pitchFamily="34" charset="0"/>
                <a:cs typeface="Open Sans" panose="020B0606030504020204" pitchFamily="34" charset="0"/>
                <a:sym typeface="Open Sans"/>
              </a:rPr>
              <a:t>Tuning</a:t>
            </a:r>
            <a:br>
              <a:rPr lang="en-SG" noProof="0" dirty="0">
                <a:solidFill>
                  <a:schemeClr val="dk1"/>
                </a:solidFill>
                <a:ea typeface="Open Sans" panose="020B0606030504020204" pitchFamily="34" charset="0"/>
                <a:cs typeface="Open Sans" panose="020B0606030504020204" pitchFamily="34" charset="0"/>
                <a:sym typeface="Open Sans"/>
              </a:rPr>
            </a:br>
            <a:r>
              <a:rPr lang="en-SG" noProof="0" dirty="0">
                <a:solidFill>
                  <a:schemeClr val="dk1"/>
                </a:solidFill>
                <a:ea typeface="Open Sans" panose="020B0606030504020204" pitchFamily="34" charset="0"/>
                <a:cs typeface="Open Sans" panose="020B0606030504020204" pitchFamily="34" charset="0"/>
                <a:sym typeface="Open Sans"/>
              </a:rPr>
              <a:t>Models are trained many, many times to optimize hyperparameters.</a:t>
            </a:r>
            <a:endParaRPr lang="en-SG" sz="2000" noProof="0" dirty="0">
              <a:solidFill>
                <a:schemeClr val="dk1"/>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endParaRPr lang="en-SG" sz="2000" i="1" noProof="0" dirty="0">
              <a:solidFill>
                <a:schemeClr val="dk1"/>
              </a:solidFill>
              <a:ea typeface="Open Sans" panose="020B0606030504020204" pitchFamily="34" charset="0"/>
              <a:cs typeface="Open Sans" panose="020B0606030504020204" pitchFamily="34" charset="0"/>
              <a:sym typeface="Open Sans"/>
            </a:endParaRPr>
          </a:p>
          <a:p>
            <a:pPr algn="ctr"/>
            <a:r>
              <a:rPr lang="en-SG" sz="2400" b="1" noProof="0" dirty="0"/>
              <a:t>Trained AI Models are CAPEX!</a:t>
            </a:r>
          </a:p>
          <a:p>
            <a:pPr algn="ctr"/>
            <a:r>
              <a:rPr lang="en-SG" noProof="0" dirty="0"/>
              <a:t>(Just like any other equipment, it can be rented or leased.)</a:t>
            </a:r>
            <a:endParaRPr lang="en-SG" noProof="0" dirty="0">
              <a:solidFill>
                <a:schemeClr val="dk1"/>
              </a:solidFill>
              <a:ea typeface="Open Sans" panose="020B0606030504020204" pitchFamily="34" charset="0"/>
              <a:cs typeface="Open Sans" panose="020B0606030504020204" pitchFamily="34" charset="0"/>
              <a:sym typeface="Open Sans"/>
            </a:endParaRPr>
          </a:p>
          <a:p>
            <a:pPr>
              <a:lnSpc>
                <a:spcPct val="100000"/>
              </a:lnSpc>
            </a:pPr>
            <a:endParaRPr lang="en-SG" sz="2000" noProof="0" dirty="0"/>
          </a:p>
        </p:txBody>
      </p:sp>
      <p:sp>
        <p:nvSpPr>
          <p:cNvPr id="4" name="Slide Number Placeholder 3">
            <a:extLst>
              <a:ext uri="{FF2B5EF4-FFF2-40B4-BE49-F238E27FC236}">
                <a16:creationId xmlns:a16="http://schemas.microsoft.com/office/drawing/2014/main" id="{080F1BCB-723F-048D-183E-8218C8661755}"/>
              </a:ext>
            </a:extLst>
          </p:cNvPr>
          <p:cNvSpPr>
            <a:spLocks noGrp="1"/>
          </p:cNvSpPr>
          <p:nvPr>
            <p:ph type="sldNum" sz="quarter" idx="12"/>
          </p:nvPr>
        </p:nvSpPr>
        <p:spPr/>
        <p:txBody>
          <a:bodyPr/>
          <a:lstStyle/>
          <a:p>
            <a:fld id="{CC057153-B650-4DEB-B370-79DDCFDCE934}" type="slidenum">
              <a:rPr lang="en-SG" noProof="0" smtClean="0"/>
              <a:t>61</a:t>
            </a:fld>
            <a:endParaRPr lang="en-SG" noProof="0" dirty="0"/>
          </a:p>
        </p:txBody>
      </p:sp>
    </p:spTree>
    <p:extLst>
      <p:ext uri="{BB962C8B-B14F-4D97-AF65-F5344CB8AC3E}">
        <p14:creationId xmlns:p14="http://schemas.microsoft.com/office/powerpoint/2010/main" val="7379225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9B00-B76B-B40B-B95A-C63F0EDAF4CA}"/>
              </a:ext>
            </a:extLst>
          </p:cNvPr>
          <p:cNvSpPr>
            <a:spLocks noGrp="1"/>
          </p:cNvSpPr>
          <p:nvPr>
            <p:ph type="title"/>
          </p:nvPr>
        </p:nvSpPr>
        <p:spPr/>
        <p:txBody>
          <a:bodyPr/>
          <a:lstStyle/>
          <a:p>
            <a:r>
              <a:rPr lang="en-SG" noProof="0" dirty="0"/>
              <a:t>You can Cheaply Modify NN</a:t>
            </a:r>
            <a:r>
              <a:rPr lang="en-SG" cap="none" noProof="0" dirty="0"/>
              <a:t>s</a:t>
            </a:r>
            <a:endParaRPr lang="en-SG" noProof="0" dirty="0"/>
          </a:p>
        </p:txBody>
      </p:sp>
      <p:sp>
        <p:nvSpPr>
          <p:cNvPr id="3" name="Content Placeholder 2">
            <a:extLst>
              <a:ext uri="{FF2B5EF4-FFF2-40B4-BE49-F238E27FC236}">
                <a16:creationId xmlns:a16="http://schemas.microsoft.com/office/drawing/2014/main" id="{DF40C6B5-19B1-A13E-752E-2BD859D4CE75}"/>
              </a:ext>
            </a:extLst>
          </p:cNvPr>
          <p:cNvSpPr>
            <a:spLocks noGrp="1"/>
          </p:cNvSpPr>
          <p:nvPr>
            <p:ph sz="half" idx="2"/>
          </p:nvPr>
        </p:nvSpPr>
        <p:spPr>
          <a:xfrm>
            <a:off x="1280160" y="1371599"/>
            <a:ext cx="3824006" cy="4996415"/>
          </a:xfrm>
        </p:spPr>
        <p:txBody>
          <a:bodyPr>
            <a:normAutofit/>
          </a:bodyPr>
          <a:lstStyle/>
          <a:p>
            <a:pPr marL="0" lvl="1" indent="0">
              <a:lnSpc>
                <a:spcPct val="100000"/>
              </a:lnSpc>
              <a:spcBef>
                <a:spcPts val="600"/>
              </a:spcBef>
              <a:buSzPct val="100000"/>
              <a:buNone/>
            </a:pPr>
            <a:r>
              <a:rPr lang="en-SG" sz="1800" noProof="0" dirty="0">
                <a:solidFill>
                  <a:schemeClr val="dk1"/>
                </a:solidFill>
                <a:ea typeface="Open Sans" panose="020B0606030504020204" pitchFamily="34" charset="0"/>
                <a:cs typeface="Open Sans" panose="020B0606030504020204" pitchFamily="34" charset="0"/>
                <a:sym typeface="Open Sans"/>
              </a:rPr>
              <a:t>Instead of training from scratch, you can licens</a:t>
            </a:r>
            <a:r>
              <a:rPr lang="en-SG" noProof="0" dirty="0">
                <a:solidFill>
                  <a:schemeClr val="dk1"/>
                </a:solidFill>
                <a:ea typeface="Open Sans" panose="020B0606030504020204" pitchFamily="34" charset="0"/>
                <a:cs typeface="Open Sans" panose="020B0606030504020204" pitchFamily="34" charset="0"/>
                <a:sym typeface="Open Sans"/>
              </a:rPr>
              <a:t>e a foundation model and:</a:t>
            </a:r>
            <a:endParaRPr lang="en-SG" sz="1800" b="1" noProof="0" dirty="0">
              <a:solidFill>
                <a:schemeClr val="dk1"/>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r>
              <a:rPr lang="en-SG" sz="1800" b="1" noProof="0" dirty="0">
                <a:solidFill>
                  <a:schemeClr val="dk1"/>
                </a:solidFill>
                <a:ea typeface="Open Sans" panose="020B0606030504020204" pitchFamily="34" charset="0"/>
                <a:cs typeface="Open Sans" panose="020B0606030504020204" pitchFamily="34" charset="0"/>
                <a:sym typeface="Open Sans"/>
              </a:rPr>
              <a:t>Task adaptation</a:t>
            </a:r>
            <a:br>
              <a:rPr lang="en-SG" sz="1800" noProof="0" dirty="0">
                <a:solidFill>
                  <a:schemeClr val="dk1"/>
                </a:solidFill>
                <a:ea typeface="Open Sans" panose="020B0606030504020204" pitchFamily="34" charset="0"/>
                <a:cs typeface="Open Sans" panose="020B0606030504020204" pitchFamily="34" charset="0"/>
                <a:sym typeface="Open Sans"/>
              </a:rPr>
            </a:br>
            <a:r>
              <a:rPr lang="en-SG" sz="1400" noProof="0" dirty="0">
                <a:solidFill>
                  <a:schemeClr val="dk1"/>
                </a:solidFill>
                <a:ea typeface="Open Sans" panose="020B0606030504020204" pitchFamily="34" charset="0"/>
                <a:cs typeface="Open Sans" panose="020B0606030504020204" pitchFamily="34" charset="0"/>
                <a:sym typeface="Open Sans"/>
              </a:rPr>
              <a:t>Change from one task to another.</a:t>
            </a:r>
          </a:p>
          <a:p>
            <a:pPr marL="285750" lvl="1" indent="-285750">
              <a:lnSpc>
                <a:spcPct val="100000"/>
              </a:lnSpc>
              <a:spcBef>
                <a:spcPts val="600"/>
              </a:spcBef>
              <a:buClr>
                <a:srgbClr val="000000"/>
              </a:buClr>
              <a:buSzPct val="100000"/>
              <a:buFont typeface="Wingdings" panose="05000000000000000000" pitchFamily="2" charset="2"/>
              <a:buChar char="§"/>
              <a:defRPr/>
            </a:pPr>
            <a:r>
              <a:rPr lang="en-SG" sz="1800" b="1" kern="0" noProof="0" dirty="0">
                <a:solidFill>
                  <a:srgbClr val="000000"/>
                </a:solidFill>
                <a:ea typeface="Open Sans" panose="020B0606030504020204" pitchFamily="34" charset="0"/>
                <a:cs typeface="Open Sans" panose="020B0606030504020204" pitchFamily="34" charset="0"/>
                <a:sym typeface="Open Sans"/>
              </a:rPr>
              <a:t>Input distribution adaptation</a:t>
            </a:r>
            <a:br>
              <a:rPr lang="en-SG" sz="1800" kern="0" noProof="0" dirty="0">
                <a:solidFill>
                  <a:srgbClr val="000000"/>
                </a:solidFill>
                <a:ea typeface="Open Sans" panose="020B0606030504020204" pitchFamily="34" charset="0"/>
                <a:cs typeface="Open Sans" panose="020B0606030504020204" pitchFamily="34" charset="0"/>
                <a:sym typeface="Open Sans"/>
              </a:rPr>
            </a:br>
            <a:r>
              <a:rPr lang="en-SG" sz="1400" kern="0" noProof="0" dirty="0">
                <a:solidFill>
                  <a:srgbClr val="000000"/>
                </a:solidFill>
                <a:ea typeface="Open Sans" panose="020B0606030504020204" pitchFamily="34" charset="0"/>
                <a:cs typeface="Open Sans" panose="020B0606030504020204" pitchFamily="34" charset="0"/>
                <a:sym typeface="Open Sans"/>
              </a:rPr>
              <a:t>Make unfamiliar input data look familiar.</a:t>
            </a:r>
          </a:p>
          <a:p>
            <a:pPr marL="285750" lvl="1" indent="-285750">
              <a:lnSpc>
                <a:spcPct val="100000"/>
              </a:lnSpc>
              <a:spcBef>
                <a:spcPts val="600"/>
              </a:spcBef>
              <a:buSzPct val="100000"/>
              <a:buFont typeface="Wingdings" panose="05000000000000000000" pitchFamily="2" charset="2"/>
              <a:buChar char="§"/>
            </a:pPr>
            <a:r>
              <a:rPr lang="en-SG" sz="1800" b="1" noProof="0" dirty="0">
                <a:solidFill>
                  <a:schemeClr val="dk1"/>
                </a:solidFill>
                <a:ea typeface="Open Sans" panose="020B0606030504020204" pitchFamily="34" charset="0"/>
                <a:cs typeface="Open Sans" panose="020B0606030504020204" pitchFamily="34" charset="0"/>
                <a:sym typeface="Open Sans"/>
              </a:rPr>
              <a:t>Distillation</a:t>
            </a:r>
            <a:br>
              <a:rPr lang="en-SG" sz="1800" noProof="0" dirty="0">
                <a:solidFill>
                  <a:schemeClr val="dk1"/>
                </a:solidFill>
                <a:ea typeface="Open Sans" panose="020B0606030504020204" pitchFamily="34" charset="0"/>
                <a:cs typeface="Open Sans" panose="020B0606030504020204" pitchFamily="34" charset="0"/>
                <a:sym typeface="Open Sans"/>
              </a:rPr>
            </a:br>
            <a:r>
              <a:rPr lang="en-SG" sz="1400" noProof="0" dirty="0">
                <a:solidFill>
                  <a:schemeClr val="dk1"/>
                </a:solidFill>
                <a:ea typeface="Open Sans" panose="020B0606030504020204" pitchFamily="34" charset="0"/>
                <a:cs typeface="Open Sans" panose="020B0606030504020204" pitchFamily="34" charset="0"/>
                <a:sym typeface="Open Sans"/>
              </a:rPr>
              <a:t>Training a smaller, faster model from a larger, slower one.</a:t>
            </a:r>
          </a:p>
          <a:p>
            <a:pPr marL="285750" lvl="1" indent="-285750">
              <a:lnSpc>
                <a:spcPct val="100000"/>
              </a:lnSpc>
              <a:spcBef>
                <a:spcPts val="600"/>
              </a:spcBef>
              <a:buSzPct val="100000"/>
              <a:buFont typeface="Wingdings" panose="05000000000000000000" pitchFamily="2" charset="2"/>
              <a:buChar char="§"/>
            </a:pPr>
            <a:r>
              <a:rPr lang="en-SG" sz="1800" b="1" noProof="0" dirty="0">
                <a:solidFill>
                  <a:schemeClr val="dk1"/>
                </a:solidFill>
                <a:ea typeface="Open Sans" panose="020B0606030504020204" pitchFamily="34" charset="0"/>
                <a:cs typeface="Open Sans" panose="020B0606030504020204" pitchFamily="34" charset="0"/>
                <a:sym typeface="Open Sans"/>
              </a:rPr>
              <a:t>Sensitivity vs. Specificity tuning</a:t>
            </a:r>
            <a:br>
              <a:rPr lang="en-SG" sz="1800" noProof="0" dirty="0">
                <a:solidFill>
                  <a:schemeClr val="dk1"/>
                </a:solidFill>
                <a:ea typeface="Open Sans" panose="020B0606030504020204" pitchFamily="34" charset="0"/>
                <a:cs typeface="Open Sans" panose="020B0606030504020204" pitchFamily="34" charset="0"/>
                <a:sym typeface="Open Sans"/>
              </a:rPr>
            </a:br>
            <a:r>
              <a:rPr lang="en-SG" sz="1400" kern="0" noProof="0" dirty="0">
                <a:solidFill>
                  <a:srgbClr val="000000"/>
                </a:solidFill>
                <a:ea typeface="Open Sans" panose="020B0606030504020204" pitchFamily="34" charset="0"/>
                <a:cs typeface="Open Sans" panose="020B0606030504020204" pitchFamily="34" charset="0"/>
                <a:sym typeface="Open Sans"/>
              </a:rPr>
              <a:t>Trading off between false-positives and false-negatives.</a:t>
            </a:r>
          </a:p>
          <a:p>
            <a:pPr marL="285750" lvl="1" indent="-285750">
              <a:lnSpc>
                <a:spcPct val="100000"/>
              </a:lnSpc>
              <a:spcBef>
                <a:spcPts val="600"/>
              </a:spcBef>
              <a:buSzPct val="100000"/>
              <a:buFont typeface="Wingdings" panose="05000000000000000000" pitchFamily="2" charset="2"/>
              <a:buChar char="§"/>
            </a:pPr>
            <a:endParaRPr lang="en-SG" sz="1400" kern="0" noProof="0" dirty="0">
              <a:solidFill>
                <a:srgbClr val="000000"/>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endParaRPr lang="en-SG" sz="1400" kern="0" noProof="0" dirty="0">
              <a:solidFill>
                <a:srgbClr val="000000"/>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endParaRPr lang="en-SG" sz="1400" kern="0" noProof="0" dirty="0">
              <a:solidFill>
                <a:srgbClr val="000000"/>
              </a:solidFill>
              <a:ea typeface="Open Sans" panose="020B0606030504020204" pitchFamily="34" charset="0"/>
              <a:cs typeface="Open Sans" panose="020B0606030504020204" pitchFamily="34" charset="0"/>
              <a:sym typeface="Open Sans"/>
            </a:endParaRPr>
          </a:p>
          <a:p>
            <a:pPr marL="0" lvl="1" indent="0" algn="r">
              <a:lnSpc>
                <a:spcPct val="120000"/>
              </a:lnSpc>
              <a:spcBef>
                <a:spcPts val="600"/>
              </a:spcBef>
              <a:buSzPct val="100000"/>
              <a:buNone/>
            </a:pPr>
            <a:r>
              <a:rPr lang="en-SG" sz="1800" i="1" noProof="0" dirty="0">
                <a:solidFill>
                  <a:schemeClr val="dk1"/>
                </a:solidFill>
                <a:ea typeface="Open Sans" panose="020B0606030504020204" pitchFamily="34" charset="0"/>
                <a:cs typeface="Open Sans" panose="020B0606030504020204" pitchFamily="34" charset="0"/>
                <a:sym typeface="Open Sans"/>
              </a:rPr>
              <a:t>…and many more!</a:t>
            </a:r>
          </a:p>
          <a:p>
            <a:endParaRPr lang="en-SG" sz="1800" noProof="0" dirty="0"/>
          </a:p>
        </p:txBody>
      </p:sp>
      <p:grpSp>
        <p:nvGrpSpPr>
          <p:cNvPr id="22" name="Group 21">
            <a:extLst>
              <a:ext uri="{FF2B5EF4-FFF2-40B4-BE49-F238E27FC236}">
                <a16:creationId xmlns:a16="http://schemas.microsoft.com/office/drawing/2014/main" id="{941AA6E3-EBC9-31D2-2C55-D328A3C85C87}"/>
              </a:ext>
            </a:extLst>
          </p:cNvPr>
          <p:cNvGrpSpPr/>
          <p:nvPr/>
        </p:nvGrpSpPr>
        <p:grpSpPr>
          <a:xfrm>
            <a:off x="5394095" y="1718089"/>
            <a:ext cx="6187145" cy="5074308"/>
            <a:chOff x="5394095" y="1718089"/>
            <a:chExt cx="6187145" cy="5074308"/>
          </a:xfrm>
        </p:grpSpPr>
        <p:grpSp>
          <p:nvGrpSpPr>
            <p:cNvPr id="5" name="Group 4">
              <a:extLst>
                <a:ext uri="{FF2B5EF4-FFF2-40B4-BE49-F238E27FC236}">
                  <a16:creationId xmlns:a16="http://schemas.microsoft.com/office/drawing/2014/main" id="{07F0FF21-7476-4A97-E5E8-82742CBC4C2B}"/>
                </a:ext>
              </a:extLst>
            </p:cNvPr>
            <p:cNvGrpSpPr/>
            <p:nvPr/>
          </p:nvGrpSpPr>
          <p:grpSpPr>
            <a:xfrm>
              <a:off x="6532088" y="1718089"/>
              <a:ext cx="5049152" cy="5074308"/>
              <a:chOff x="2487144" y="1123666"/>
              <a:chExt cx="5049152" cy="5074308"/>
            </a:xfrm>
          </p:grpSpPr>
          <p:sp>
            <p:nvSpPr>
              <p:cNvPr id="6" name="Cube 5">
                <a:extLst>
                  <a:ext uri="{FF2B5EF4-FFF2-40B4-BE49-F238E27FC236}">
                    <a16:creationId xmlns:a16="http://schemas.microsoft.com/office/drawing/2014/main" id="{2F0E3900-2EEF-9DE1-3CBF-02A29FA34590}"/>
                  </a:ext>
                </a:extLst>
              </p:cNvPr>
              <p:cNvSpPr/>
              <p:nvPr/>
            </p:nvSpPr>
            <p:spPr>
              <a:xfrm>
                <a:off x="2487145" y="1123666"/>
                <a:ext cx="483985" cy="2896167"/>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7" name="Cube 6">
                <a:extLst>
                  <a:ext uri="{FF2B5EF4-FFF2-40B4-BE49-F238E27FC236}">
                    <a16:creationId xmlns:a16="http://schemas.microsoft.com/office/drawing/2014/main" id="{DD4F140E-8BD8-C7D5-0F12-88A1EF5CF208}"/>
                  </a:ext>
                </a:extLst>
              </p:cNvPr>
              <p:cNvSpPr/>
              <p:nvPr/>
            </p:nvSpPr>
            <p:spPr>
              <a:xfrm>
                <a:off x="3102006" y="1123666"/>
                <a:ext cx="483985" cy="2896167"/>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8" name="Cube 7">
                <a:extLst>
                  <a:ext uri="{FF2B5EF4-FFF2-40B4-BE49-F238E27FC236}">
                    <a16:creationId xmlns:a16="http://schemas.microsoft.com/office/drawing/2014/main" id="{3A9F8BC6-A046-0D51-CA22-C860CA21A17E}"/>
                  </a:ext>
                </a:extLst>
              </p:cNvPr>
              <p:cNvSpPr/>
              <p:nvPr/>
            </p:nvSpPr>
            <p:spPr>
              <a:xfrm>
                <a:off x="3716868" y="1123666"/>
                <a:ext cx="483985" cy="2896167"/>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9" name="Cube 8">
                <a:extLst>
                  <a:ext uri="{FF2B5EF4-FFF2-40B4-BE49-F238E27FC236}">
                    <a16:creationId xmlns:a16="http://schemas.microsoft.com/office/drawing/2014/main" id="{60F2AC2A-DBE4-857A-285A-23748651BBDC}"/>
                  </a:ext>
                </a:extLst>
              </p:cNvPr>
              <p:cNvSpPr/>
              <p:nvPr/>
            </p:nvSpPr>
            <p:spPr>
              <a:xfrm>
                <a:off x="4331729" y="1820605"/>
                <a:ext cx="483985" cy="1502290"/>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0" name="Cube 9">
                <a:extLst>
                  <a:ext uri="{FF2B5EF4-FFF2-40B4-BE49-F238E27FC236}">
                    <a16:creationId xmlns:a16="http://schemas.microsoft.com/office/drawing/2014/main" id="{0903F1F8-9563-9798-7992-054A495514ED}"/>
                  </a:ext>
                </a:extLst>
              </p:cNvPr>
              <p:cNvSpPr/>
              <p:nvPr/>
            </p:nvSpPr>
            <p:spPr>
              <a:xfrm>
                <a:off x="4946590" y="1820605"/>
                <a:ext cx="483985" cy="1502290"/>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1" name="Cube 10">
                <a:extLst>
                  <a:ext uri="{FF2B5EF4-FFF2-40B4-BE49-F238E27FC236}">
                    <a16:creationId xmlns:a16="http://schemas.microsoft.com/office/drawing/2014/main" id="{C9C1D578-3A03-2A0C-BC9C-8A20F7B2D3E0}"/>
                  </a:ext>
                </a:extLst>
              </p:cNvPr>
              <p:cNvSpPr/>
              <p:nvPr/>
            </p:nvSpPr>
            <p:spPr>
              <a:xfrm>
                <a:off x="5561451" y="1820605"/>
                <a:ext cx="483985" cy="1502290"/>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2" name="Cube 11">
                <a:extLst>
                  <a:ext uri="{FF2B5EF4-FFF2-40B4-BE49-F238E27FC236}">
                    <a16:creationId xmlns:a16="http://schemas.microsoft.com/office/drawing/2014/main" id="{880A84D8-1BF5-D1E5-861F-DD70BFFF991C}"/>
                  </a:ext>
                </a:extLst>
              </p:cNvPr>
              <p:cNvSpPr/>
              <p:nvPr/>
            </p:nvSpPr>
            <p:spPr>
              <a:xfrm>
                <a:off x="6176313" y="1820605"/>
                <a:ext cx="268660" cy="1502290"/>
              </a:xfrm>
              <a:prstGeom prst="cube">
                <a:avLst>
                  <a:gd name="adj" fmla="val 4597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Cube 12">
                <a:extLst>
                  <a:ext uri="{FF2B5EF4-FFF2-40B4-BE49-F238E27FC236}">
                    <a16:creationId xmlns:a16="http://schemas.microsoft.com/office/drawing/2014/main" id="{0A909795-DF68-F339-BC70-ED5169CFBD4E}"/>
                  </a:ext>
                </a:extLst>
              </p:cNvPr>
              <p:cNvSpPr/>
              <p:nvPr/>
            </p:nvSpPr>
            <p:spPr>
              <a:xfrm>
                <a:off x="6575850" y="1820605"/>
                <a:ext cx="268660" cy="1502290"/>
              </a:xfrm>
              <a:prstGeom prst="cube">
                <a:avLst>
                  <a:gd name="adj" fmla="val 50809"/>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4" name="Right Brace 13">
                <a:extLst>
                  <a:ext uri="{FF2B5EF4-FFF2-40B4-BE49-F238E27FC236}">
                    <a16:creationId xmlns:a16="http://schemas.microsoft.com/office/drawing/2014/main" id="{FB6BECD5-1771-ABEA-0B76-211861310DA4}"/>
                  </a:ext>
                </a:extLst>
              </p:cNvPr>
              <p:cNvSpPr/>
              <p:nvPr/>
            </p:nvSpPr>
            <p:spPr>
              <a:xfrm rot="5400000">
                <a:off x="4155422" y="2383345"/>
                <a:ext cx="221735" cy="3558291"/>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SG" noProof="0" dirty="0"/>
              </a:p>
            </p:txBody>
          </p:sp>
          <p:sp>
            <p:nvSpPr>
              <p:cNvPr id="15" name="Right Brace 14">
                <a:extLst>
                  <a:ext uri="{FF2B5EF4-FFF2-40B4-BE49-F238E27FC236}">
                    <a16:creationId xmlns:a16="http://schemas.microsoft.com/office/drawing/2014/main" id="{7112380F-45E2-5F07-DC35-65D0CA3C596E}"/>
                  </a:ext>
                </a:extLst>
              </p:cNvPr>
              <p:cNvSpPr/>
              <p:nvPr/>
            </p:nvSpPr>
            <p:spPr>
              <a:xfrm rot="5400000">
                <a:off x="6397665" y="3768736"/>
                <a:ext cx="221735" cy="787510"/>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SG" noProof="0" dirty="0"/>
              </a:p>
            </p:txBody>
          </p:sp>
          <p:sp>
            <p:nvSpPr>
              <p:cNvPr id="16" name="TextBox 15">
                <a:extLst>
                  <a:ext uri="{FF2B5EF4-FFF2-40B4-BE49-F238E27FC236}">
                    <a16:creationId xmlns:a16="http://schemas.microsoft.com/office/drawing/2014/main" id="{455794F5-B0A6-FBF8-B5FD-E5FCA973857A}"/>
                  </a:ext>
                </a:extLst>
              </p:cNvPr>
              <p:cNvSpPr txBox="1"/>
              <p:nvPr/>
            </p:nvSpPr>
            <p:spPr>
              <a:xfrm>
                <a:off x="3149743" y="4305148"/>
                <a:ext cx="2233092" cy="1892826"/>
              </a:xfrm>
              <a:prstGeom prst="rect">
                <a:avLst/>
              </a:prstGeom>
              <a:noFill/>
            </p:spPr>
            <p:txBody>
              <a:bodyPr wrap="square" rtlCol="0">
                <a:spAutoFit/>
              </a:bodyPr>
              <a:lstStyle/>
              <a:p>
                <a:pPr algn="ctr">
                  <a:lnSpc>
                    <a:spcPct val="90000"/>
                  </a:lnSpc>
                </a:pPr>
                <a:r>
                  <a:rPr lang="en-SG" noProof="0" dirty="0"/>
                  <a:t>Foundation model</a:t>
                </a:r>
                <a:br>
                  <a:rPr lang="en-SG" noProof="0" dirty="0"/>
                </a:br>
                <a:r>
                  <a:rPr lang="en-SG" noProof="0" dirty="0"/>
                  <a:t>trained on </a:t>
                </a:r>
                <a:r>
                  <a:rPr lang="en-SG" b="1" noProof="0" dirty="0"/>
                  <a:t>different data </a:t>
                </a:r>
                <a:r>
                  <a:rPr lang="en-SG" noProof="0" dirty="0"/>
                  <a:t>for a </a:t>
                </a:r>
                <a:r>
                  <a:rPr lang="en-SG" b="1" noProof="0" dirty="0"/>
                  <a:t>different task</a:t>
                </a:r>
              </a:p>
              <a:p>
                <a:pPr algn="ctr">
                  <a:lnSpc>
                    <a:spcPct val="90000"/>
                  </a:lnSpc>
                </a:pPr>
                <a:endParaRPr lang="en-SG" b="1" noProof="0" dirty="0"/>
              </a:p>
              <a:p>
                <a:pPr algn="ctr"/>
                <a:r>
                  <a:rPr lang="en-SG" noProof="0" dirty="0"/>
                  <a:t>1.1B param</a:t>
                </a:r>
              </a:p>
              <a:p>
                <a:pPr algn="ctr"/>
                <a:r>
                  <a:rPr lang="en-SG" noProof="0" dirty="0"/>
                  <a:t>500k images</a:t>
                </a:r>
              </a:p>
            </p:txBody>
          </p:sp>
          <p:sp>
            <p:nvSpPr>
              <p:cNvPr id="17" name="TextBox 16">
                <a:extLst>
                  <a:ext uri="{FF2B5EF4-FFF2-40B4-BE49-F238E27FC236}">
                    <a16:creationId xmlns:a16="http://schemas.microsoft.com/office/drawing/2014/main" id="{81D18734-DAC9-0E0D-B1C4-71E1D6F12C91}"/>
                  </a:ext>
                </a:extLst>
              </p:cNvPr>
              <p:cNvSpPr txBox="1"/>
              <p:nvPr/>
            </p:nvSpPr>
            <p:spPr>
              <a:xfrm>
                <a:off x="5480767" y="4305148"/>
                <a:ext cx="2055529" cy="1892826"/>
              </a:xfrm>
              <a:prstGeom prst="rect">
                <a:avLst/>
              </a:prstGeom>
              <a:noFill/>
            </p:spPr>
            <p:txBody>
              <a:bodyPr wrap="square" rtlCol="0">
                <a:spAutoFit/>
              </a:bodyPr>
              <a:lstStyle/>
              <a:p>
                <a:pPr algn="ctr">
                  <a:lnSpc>
                    <a:spcPct val="90000"/>
                  </a:lnSpc>
                </a:pPr>
                <a:r>
                  <a:rPr lang="en-SG" noProof="0" dirty="0"/>
                  <a:t>Custom final layer for our own task</a:t>
                </a:r>
              </a:p>
              <a:p>
                <a:pPr algn="ctr">
                  <a:lnSpc>
                    <a:spcPct val="90000"/>
                  </a:lnSpc>
                </a:pPr>
                <a:endParaRPr lang="en-SG" noProof="0" dirty="0"/>
              </a:p>
              <a:p>
                <a:pPr algn="ctr">
                  <a:lnSpc>
                    <a:spcPct val="90000"/>
                  </a:lnSpc>
                </a:pPr>
                <a:endParaRPr lang="en-SG" noProof="0" dirty="0"/>
              </a:p>
              <a:p>
                <a:pPr algn="ctr"/>
                <a:r>
                  <a:rPr lang="en-SG" noProof="0" dirty="0"/>
                  <a:t>1.5k param</a:t>
                </a:r>
              </a:p>
              <a:p>
                <a:pPr algn="ctr"/>
                <a:r>
                  <a:rPr lang="en-SG" noProof="0" dirty="0"/>
                  <a:t>3.6k images</a:t>
                </a:r>
              </a:p>
            </p:txBody>
          </p:sp>
        </p:grpSp>
        <p:sp>
          <p:nvSpPr>
            <p:cNvPr id="18" name="TextBox 17">
              <a:extLst>
                <a:ext uri="{FF2B5EF4-FFF2-40B4-BE49-F238E27FC236}">
                  <a16:creationId xmlns:a16="http://schemas.microsoft.com/office/drawing/2014/main" id="{D390F9AD-3F16-4EAF-8300-5D2833A08520}"/>
                </a:ext>
              </a:extLst>
            </p:cNvPr>
            <p:cNvSpPr txBox="1"/>
            <p:nvPr/>
          </p:nvSpPr>
          <p:spPr>
            <a:xfrm>
              <a:off x="5394095" y="4867781"/>
              <a:ext cx="1403810" cy="646331"/>
            </a:xfrm>
            <a:prstGeom prst="rect">
              <a:avLst/>
            </a:prstGeom>
            <a:noFill/>
          </p:spPr>
          <p:txBody>
            <a:bodyPr wrap="square" rtlCol="0">
              <a:spAutoFit/>
            </a:bodyPr>
            <a:lstStyle/>
            <a:p>
              <a:pPr algn="ctr"/>
              <a:r>
                <a:rPr lang="en-SG" noProof="0" dirty="0"/>
                <a:t>Input Adaptation</a:t>
              </a:r>
            </a:p>
          </p:txBody>
        </p:sp>
        <p:sp>
          <p:nvSpPr>
            <p:cNvPr id="19" name="Cube 18">
              <a:extLst>
                <a:ext uri="{FF2B5EF4-FFF2-40B4-BE49-F238E27FC236}">
                  <a16:creationId xmlns:a16="http://schemas.microsoft.com/office/drawing/2014/main" id="{9860EE8C-27F2-E9E2-F699-86D737EAB06C}"/>
                </a:ext>
              </a:extLst>
            </p:cNvPr>
            <p:cNvSpPr/>
            <p:nvPr/>
          </p:nvSpPr>
          <p:spPr>
            <a:xfrm>
              <a:off x="5917227" y="3110475"/>
              <a:ext cx="483985" cy="1484647"/>
            </a:xfrm>
            <a:prstGeom prst="cub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21" name="TextBox 20">
              <a:extLst>
                <a:ext uri="{FF2B5EF4-FFF2-40B4-BE49-F238E27FC236}">
                  <a16:creationId xmlns:a16="http://schemas.microsoft.com/office/drawing/2014/main" id="{6013F1FC-FF94-F5E0-4E69-DA8FC9FF9139}"/>
                </a:ext>
              </a:extLst>
            </p:cNvPr>
            <p:cNvSpPr txBox="1"/>
            <p:nvPr/>
          </p:nvSpPr>
          <p:spPr>
            <a:xfrm rot="16200000">
              <a:off x="10185783" y="2981505"/>
              <a:ext cx="2038429" cy="369332"/>
            </a:xfrm>
            <a:prstGeom prst="rect">
              <a:avLst/>
            </a:prstGeom>
            <a:noFill/>
          </p:spPr>
          <p:txBody>
            <a:bodyPr wrap="square" rtlCol="0">
              <a:spAutoFit/>
            </a:bodyPr>
            <a:lstStyle/>
            <a:p>
              <a:pPr algn="ctr"/>
              <a:r>
                <a:rPr lang="en-SG" noProof="0" dirty="0"/>
                <a:t>Business Output</a:t>
              </a:r>
            </a:p>
          </p:txBody>
        </p:sp>
      </p:grpSp>
      <p:sp>
        <p:nvSpPr>
          <p:cNvPr id="4" name="Slide Number Placeholder 3">
            <a:extLst>
              <a:ext uri="{FF2B5EF4-FFF2-40B4-BE49-F238E27FC236}">
                <a16:creationId xmlns:a16="http://schemas.microsoft.com/office/drawing/2014/main" id="{4253617D-6BF4-7DF8-2DBC-5CB70672023E}"/>
              </a:ext>
            </a:extLst>
          </p:cNvPr>
          <p:cNvSpPr>
            <a:spLocks noGrp="1"/>
          </p:cNvSpPr>
          <p:nvPr>
            <p:ph type="sldNum" sz="quarter" idx="12"/>
          </p:nvPr>
        </p:nvSpPr>
        <p:spPr/>
        <p:txBody>
          <a:bodyPr/>
          <a:lstStyle/>
          <a:p>
            <a:fld id="{CC057153-B650-4DEB-B370-79DDCFDCE934}" type="slidenum">
              <a:rPr lang="en-SG" noProof="0" smtClean="0"/>
              <a:t>62</a:t>
            </a:fld>
            <a:endParaRPr lang="en-SG" noProof="0" dirty="0"/>
          </a:p>
        </p:txBody>
      </p:sp>
    </p:spTree>
    <p:extLst>
      <p:ext uri="{BB962C8B-B14F-4D97-AF65-F5344CB8AC3E}">
        <p14:creationId xmlns:p14="http://schemas.microsoft.com/office/powerpoint/2010/main" val="271443150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A89F-ADA0-920F-3217-35C2DDA01DB1}"/>
              </a:ext>
            </a:extLst>
          </p:cNvPr>
          <p:cNvSpPr>
            <a:spLocks noGrp="1"/>
          </p:cNvSpPr>
          <p:nvPr>
            <p:ph type="title"/>
          </p:nvPr>
        </p:nvSpPr>
        <p:spPr/>
        <p:txBody>
          <a:bodyPr/>
          <a:lstStyle/>
          <a:p>
            <a:r>
              <a:rPr lang="en-US" dirty="0"/>
              <a:t>You can Augment LLM</a:t>
            </a:r>
            <a:r>
              <a:rPr lang="en-US" cap="none" dirty="0"/>
              <a:t>s</a:t>
            </a:r>
            <a:endParaRPr lang="en-SG" dirty="0"/>
          </a:p>
        </p:txBody>
      </p:sp>
      <p:sp>
        <p:nvSpPr>
          <p:cNvPr id="3" name="Slide Number Placeholder 2">
            <a:extLst>
              <a:ext uri="{FF2B5EF4-FFF2-40B4-BE49-F238E27FC236}">
                <a16:creationId xmlns:a16="http://schemas.microsoft.com/office/drawing/2014/main" id="{5513683F-F9D5-4942-0D41-6B61ADD10EBB}"/>
              </a:ext>
            </a:extLst>
          </p:cNvPr>
          <p:cNvSpPr>
            <a:spLocks noGrp="1"/>
          </p:cNvSpPr>
          <p:nvPr>
            <p:ph type="sldNum" sz="quarter" idx="12"/>
          </p:nvPr>
        </p:nvSpPr>
        <p:spPr/>
        <p:txBody>
          <a:bodyPr/>
          <a:lstStyle/>
          <a:p>
            <a:fld id="{CC057153-B650-4DEB-B370-79DDCFDCE934}" type="slidenum">
              <a:rPr lang="en-US" smtClean="0"/>
              <a:t>63</a:t>
            </a:fld>
            <a:endParaRPr lang="en-US"/>
          </a:p>
        </p:txBody>
      </p:sp>
      <p:sp>
        <p:nvSpPr>
          <p:cNvPr id="4" name="Content Placeholder 3">
            <a:extLst>
              <a:ext uri="{FF2B5EF4-FFF2-40B4-BE49-F238E27FC236}">
                <a16:creationId xmlns:a16="http://schemas.microsoft.com/office/drawing/2014/main" id="{70515709-2DD7-E0D3-A8F2-BCF3C43A9B92}"/>
              </a:ext>
            </a:extLst>
          </p:cNvPr>
          <p:cNvSpPr>
            <a:spLocks noGrp="1"/>
          </p:cNvSpPr>
          <p:nvPr>
            <p:ph sz="half" idx="2"/>
          </p:nvPr>
        </p:nvSpPr>
        <p:spPr/>
        <p:txBody>
          <a:bodyPr>
            <a:normAutofit/>
          </a:bodyPr>
          <a:lstStyle/>
          <a:p>
            <a:pPr marL="0" lvl="1" indent="0">
              <a:lnSpc>
                <a:spcPct val="100000"/>
              </a:lnSpc>
              <a:spcBef>
                <a:spcPts val="600"/>
              </a:spcBef>
              <a:buSzPct val="100000"/>
              <a:buNone/>
            </a:pPr>
            <a:r>
              <a:rPr lang="en-SG" dirty="0">
                <a:solidFill>
                  <a:schemeClr val="dk1"/>
                </a:solidFill>
                <a:ea typeface="Open Sans" panose="020B0606030504020204" pitchFamily="34" charset="0"/>
                <a:cs typeface="Open Sans" panose="020B0606030504020204" pitchFamily="34" charset="0"/>
                <a:sym typeface="Open Sans"/>
              </a:rPr>
              <a:t>Instructing an LLM is </a:t>
            </a:r>
            <a:r>
              <a:rPr lang="en-SG" i="1" dirty="0">
                <a:solidFill>
                  <a:schemeClr val="dk1"/>
                </a:solidFill>
                <a:ea typeface="Open Sans" panose="020B0606030504020204" pitchFamily="34" charset="0"/>
                <a:cs typeface="Open Sans" panose="020B0606030504020204" pitchFamily="34" charset="0"/>
                <a:sym typeface="Open Sans"/>
              </a:rPr>
              <a:t>prompt engineering</a:t>
            </a:r>
            <a:r>
              <a:rPr lang="en-SG" dirty="0">
                <a:solidFill>
                  <a:schemeClr val="dk1"/>
                </a:solidFill>
                <a:ea typeface="Open Sans" panose="020B0606030504020204" pitchFamily="34" charset="0"/>
                <a:cs typeface="Open Sans" panose="020B0606030504020204" pitchFamily="34" charset="0"/>
                <a:sym typeface="Open Sans"/>
              </a:rPr>
              <a:t>. In addition to a good prompt, you can equip your LLM with:</a:t>
            </a:r>
            <a:endParaRPr lang="en-SG" b="1" dirty="0">
              <a:solidFill>
                <a:schemeClr val="dk1"/>
              </a:solidFill>
              <a:ea typeface="Open Sans" panose="020B0606030504020204" pitchFamily="34" charset="0"/>
              <a:cs typeface="Open Sans" panose="020B0606030504020204" pitchFamily="34" charset="0"/>
              <a:sym typeface="Open Sans"/>
            </a:endParaRP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Retrieval-Augmented Generation</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Reference a database before generating a response. (e.g., search relevant knowledgebase articles during a conversation.)</a:t>
            </a:r>
          </a:p>
          <a:p>
            <a:pPr marL="285750" lvl="1" indent="-285750">
              <a:lnSpc>
                <a:spcPct val="100000"/>
              </a:lnSpc>
              <a:spcBef>
                <a:spcPts val="600"/>
              </a:spcBef>
              <a:buClr>
                <a:srgbClr val="000000"/>
              </a:buClr>
              <a:buSzPct val="100000"/>
              <a:buFont typeface="Wingdings" panose="05000000000000000000" pitchFamily="2" charset="2"/>
              <a:buChar char="§"/>
              <a:defRPr/>
            </a:pPr>
            <a:r>
              <a:rPr lang="en-SG" b="1" kern="0" dirty="0">
                <a:solidFill>
                  <a:srgbClr val="000000"/>
                </a:solidFill>
                <a:ea typeface="Open Sans" panose="020B0606030504020204" pitchFamily="34" charset="0"/>
                <a:cs typeface="Open Sans" panose="020B0606030504020204" pitchFamily="34" charset="0"/>
                <a:sym typeface="Open Sans"/>
              </a:rPr>
              <a:t>Context Injection</a:t>
            </a:r>
            <a:br>
              <a:rPr lang="en-SG"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Add user-specific information to the context of a request.</a:t>
            </a:r>
            <a:br>
              <a:rPr lang="en-SG" sz="1400"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(e.g., user’s pending orders, if any.)</a:t>
            </a: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(Semi-)Structured Output</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Produce action buttons or custom user interface in addition to text output.</a:t>
            </a: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API/Function </a:t>
            </a:r>
            <a:r>
              <a:rPr lang="en-SG" b="1" dirty="0"/>
              <a:t>Calling</a:t>
            </a:r>
            <a:br>
              <a:rPr lang="en-SG" dirty="0">
                <a:solidFill>
                  <a:schemeClr val="dk1"/>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Use specific tools as appropriate.</a:t>
            </a:r>
            <a:br>
              <a:rPr lang="en-SG" sz="1400"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(e.g., allow a user to place an order.)</a:t>
            </a:r>
            <a:endParaRPr lang="en-SG" dirty="0"/>
          </a:p>
        </p:txBody>
      </p:sp>
      <p:sp>
        <p:nvSpPr>
          <p:cNvPr id="5" name="Content Placeholder 4">
            <a:extLst>
              <a:ext uri="{FF2B5EF4-FFF2-40B4-BE49-F238E27FC236}">
                <a16:creationId xmlns:a16="http://schemas.microsoft.com/office/drawing/2014/main" id="{0BABB886-3B23-7237-F9B2-BCCC91DFB751}"/>
              </a:ext>
            </a:extLst>
          </p:cNvPr>
          <p:cNvSpPr>
            <a:spLocks noGrp="1"/>
          </p:cNvSpPr>
          <p:nvPr>
            <p:ph sz="quarter" idx="4"/>
          </p:nvPr>
        </p:nvSpPr>
        <p:spPr/>
        <p:txBody>
          <a:bodyPr>
            <a:normAutofit/>
          </a:bodyPr>
          <a:lstStyle/>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Guardrails</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Limit output to prevent incorrect or inappropriate output. (e.g. Chatbot for a doctor’s office shouldn’t give medical advice.)</a:t>
            </a:r>
          </a:p>
          <a:p>
            <a:pPr marL="285750" lvl="1" indent="-285750">
              <a:lnSpc>
                <a:spcPct val="100000"/>
              </a:lnSpc>
              <a:spcBef>
                <a:spcPts val="600"/>
              </a:spcBef>
              <a:buSzPct val="100000"/>
              <a:buFont typeface="Wingdings" panose="05000000000000000000" pitchFamily="2" charset="2"/>
              <a:buChar char="§"/>
              <a:defRPr/>
            </a:pPr>
            <a:r>
              <a:rPr lang="en-SG" b="1" dirty="0">
                <a:solidFill>
                  <a:prstClr val="black"/>
                </a:solidFill>
                <a:latin typeface="Univers"/>
                <a:ea typeface="Open Sans" panose="020B0606030504020204" pitchFamily="34" charset="0"/>
                <a:cs typeface="Open Sans" panose="020B0606030504020204" pitchFamily="34" charset="0"/>
                <a:sym typeface="Open Sans"/>
              </a:rPr>
              <a:t>Model Stacking/Escalation</a:t>
            </a:r>
            <a:br>
              <a:rPr kumimoji="0" lang="en-SG" sz="1800" b="0" i="0" u="none" strike="noStrike" kern="1200" cap="none" spc="0" normalizeH="0" baseline="0" noProof="0" dirty="0">
                <a:ln>
                  <a:noFill/>
                </a:ln>
                <a:solidFill>
                  <a:prstClr val="black"/>
                </a:solidFill>
                <a:effectLst/>
                <a:uLnTx/>
                <a:uFillTx/>
                <a:latin typeface="Univers"/>
                <a:ea typeface="Open Sans" panose="020B0606030504020204" pitchFamily="34" charset="0"/>
                <a:cs typeface="Open Sans" panose="020B0606030504020204" pitchFamily="34" charset="0"/>
                <a:sym typeface="Open Sans"/>
              </a:rPr>
            </a:br>
            <a:r>
              <a:rPr kumimoji="0" lang="en-SG" sz="1400" b="0" i="0" u="none" strike="noStrike" kern="1200" cap="none" spc="0" normalizeH="0" baseline="0" noProof="0" dirty="0">
                <a:ln>
                  <a:noFill/>
                </a:ln>
                <a:solidFill>
                  <a:prstClr val="black"/>
                </a:solidFill>
                <a:effectLst/>
                <a:uLnTx/>
                <a:uFillTx/>
                <a:latin typeface="Univers"/>
                <a:ea typeface="Open Sans" panose="020B0606030504020204" pitchFamily="34" charset="0"/>
                <a:cs typeface="Open Sans" panose="020B0606030504020204" pitchFamily="34" charset="0"/>
                <a:sym typeface="Open Sans"/>
              </a:rPr>
              <a:t>Switch to a cheaper or more expensive model depending on the complexity of the task.</a:t>
            </a:r>
          </a:p>
          <a:p>
            <a:pPr marL="0" lvl="1" indent="0">
              <a:lnSpc>
                <a:spcPct val="100000"/>
              </a:lnSpc>
              <a:spcBef>
                <a:spcPts val="600"/>
              </a:spcBef>
              <a:buSzPct val="100000"/>
              <a:buNone/>
            </a:pPr>
            <a:endParaRPr lang="en-SG" sz="1400" dirty="0">
              <a:solidFill>
                <a:schemeClr val="dk1"/>
              </a:solidFill>
              <a:ea typeface="Open Sans" panose="020B0606030504020204" pitchFamily="34" charset="0"/>
              <a:cs typeface="Open Sans" panose="020B0606030504020204" pitchFamily="34" charset="0"/>
              <a:sym typeface="Open Sans"/>
            </a:endParaRPr>
          </a:p>
          <a:p>
            <a:pPr marL="0" lvl="1" indent="0" algn="ctr">
              <a:lnSpc>
                <a:spcPct val="100000"/>
              </a:lnSpc>
              <a:spcBef>
                <a:spcPts val="600"/>
              </a:spcBef>
              <a:buSzPct val="100000"/>
              <a:buNone/>
            </a:pPr>
            <a:r>
              <a:rPr lang="en-SG" sz="1400" i="1" dirty="0">
                <a:solidFill>
                  <a:schemeClr val="dk1"/>
                </a:solidFill>
                <a:ea typeface="Open Sans" panose="020B0606030504020204" pitchFamily="34" charset="0"/>
                <a:cs typeface="Open Sans" panose="020B0606030504020204" pitchFamily="34" charset="0"/>
                <a:sym typeface="Open Sans"/>
              </a:rPr>
              <a:t>-- Expensive --</a:t>
            </a:r>
          </a:p>
          <a:p>
            <a:pPr marL="285750" lvl="1" indent="-285750">
              <a:lnSpc>
                <a:spcPct val="100000"/>
              </a:lnSpc>
              <a:spcBef>
                <a:spcPts val="600"/>
              </a:spcBef>
              <a:buClr>
                <a:srgbClr val="000000"/>
              </a:buClr>
              <a:buSzPct val="100000"/>
              <a:buFont typeface="Wingdings" panose="05000000000000000000" pitchFamily="2" charset="2"/>
              <a:buChar char="§"/>
              <a:defRPr/>
            </a:pPr>
            <a:r>
              <a:rPr lang="en-SG" b="1" kern="0" dirty="0">
                <a:solidFill>
                  <a:srgbClr val="000000"/>
                </a:solidFill>
                <a:ea typeface="Open Sans" panose="020B0606030504020204" pitchFamily="34" charset="0"/>
                <a:cs typeface="Open Sans" panose="020B0606030504020204" pitchFamily="34" charset="0"/>
                <a:sym typeface="Open Sans"/>
              </a:rPr>
              <a:t>Reinforcement Learning from Human Feedback</a:t>
            </a:r>
            <a:br>
              <a:rPr lang="en-SG" kern="0" dirty="0">
                <a:solidFill>
                  <a:srgbClr val="000000"/>
                </a:solidFill>
                <a:ea typeface="Open Sans" panose="020B0606030504020204" pitchFamily="34" charset="0"/>
                <a:cs typeface="Open Sans" panose="020B0606030504020204" pitchFamily="34" charset="0"/>
                <a:sym typeface="Open Sans"/>
              </a:rPr>
            </a:br>
            <a:r>
              <a:rPr lang="en-SG" sz="1400" kern="0" dirty="0">
                <a:solidFill>
                  <a:srgbClr val="000000"/>
                </a:solidFill>
                <a:ea typeface="Open Sans" panose="020B0606030504020204" pitchFamily="34" charset="0"/>
                <a:cs typeface="Open Sans" panose="020B0606030504020204" pitchFamily="34" charset="0"/>
                <a:sym typeface="Open Sans"/>
              </a:rPr>
              <a:t>Use user data to guide an LLM to producing better output for your task. Used to train foundation models.</a:t>
            </a:r>
          </a:p>
          <a:p>
            <a:pPr marL="285750" lvl="1" indent="-285750">
              <a:lnSpc>
                <a:spcPct val="100000"/>
              </a:lnSpc>
              <a:spcBef>
                <a:spcPts val="600"/>
              </a:spcBef>
              <a:buSzPct val="100000"/>
              <a:buFont typeface="Wingdings" panose="05000000000000000000" pitchFamily="2" charset="2"/>
              <a:buChar char="§"/>
            </a:pPr>
            <a:r>
              <a:rPr lang="en-SG" b="1" dirty="0">
                <a:solidFill>
                  <a:schemeClr val="dk1"/>
                </a:solidFill>
                <a:ea typeface="Open Sans" panose="020B0606030504020204" pitchFamily="34" charset="0"/>
                <a:cs typeface="Open Sans" panose="020B0606030504020204" pitchFamily="34" charset="0"/>
                <a:sym typeface="Open Sans"/>
              </a:rPr>
              <a:t>Fine-Tuning</a:t>
            </a:r>
            <a:br>
              <a:rPr lang="en-SG" dirty="0">
                <a:solidFill>
                  <a:schemeClr val="dk1"/>
                </a:solidFill>
                <a:ea typeface="Open Sans" panose="020B0606030504020204" pitchFamily="34" charset="0"/>
                <a:cs typeface="Open Sans" panose="020B0606030504020204" pitchFamily="34" charset="0"/>
                <a:sym typeface="Open Sans"/>
              </a:rPr>
            </a:br>
            <a:r>
              <a:rPr lang="en-SG" sz="1400" dirty="0">
                <a:solidFill>
                  <a:schemeClr val="dk1"/>
                </a:solidFill>
                <a:ea typeface="Open Sans" panose="020B0606030504020204" pitchFamily="34" charset="0"/>
                <a:cs typeface="Open Sans" panose="020B0606030504020204" pitchFamily="34" charset="0"/>
                <a:sym typeface="Open Sans"/>
              </a:rPr>
              <a:t>Training an already-trained model further on your specific data.</a:t>
            </a:r>
          </a:p>
        </p:txBody>
      </p:sp>
    </p:spTree>
    <p:extLst>
      <p:ext uri="{BB962C8B-B14F-4D97-AF65-F5344CB8AC3E}">
        <p14:creationId xmlns:p14="http://schemas.microsoft.com/office/powerpoint/2010/main" val="301680140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D9E3-42E1-C71E-07F3-B93C7FC789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03C9B6-C0FA-D6AE-4DAE-7CBA9C850B91}"/>
              </a:ext>
            </a:extLst>
          </p:cNvPr>
          <p:cNvSpPr>
            <a:spLocks noGrp="1"/>
          </p:cNvSpPr>
          <p:nvPr>
            <p:ph type="ctrTitle"/>
          </p:nvPr>
        </p:nvSpPr>
        <p:spPr/>
        <p:txBody>
          <a:bodyPr/>
          <a:lstStyle/>
          <a:p>
            <a:r>
              <a:rPr lang="en-SG" cap="none" noProof="0" dirty="0"/>
              <a:t>SPECIFICS OF AI &amp; SaaS STARTUPS</a:t>
            </a:r>
          </a:p>
        </p:txBody>
      </p:sp>
      <p:sp>
        <p:nvSpPr>
          <p:cNvPr id="7" name="Subtitle 6">
            <a:extLst>
              <a:ext uri="{FF2B5EF4-FFF2-40B4-BE49-F238E27FC236}">
                <a16:creationId xmlns:a16="http://schemas.microsoft.com/office/drawing/2014/main" id="{CF66E953-28AD-BABD-5BB0-F333090134EC}"/>
              </a:ext>
            </a:extLst>
          </p:cNvPr>
          <p:cNvSpPr>
            <a:spLocks noGrp="1"/>
          </p:cNvSpPr>
          <p:nvPr>
            <p:ph type="subTitle" idx="1"/>
          </p:nvPr>
        </p:nvSpPr>
        <p:spPr/>
        <p:txBody>
          <a:bodyPr/>
          <a:lstStyle/>
          <a:p>
            <a:r>
              <a:rPr lang="en-SG" noProof="0" dirty="0"/>
              <a:t>Intermission</a:t>
            </a:r>
          </a:p>
        </p:txBody>
      </p:sp>
    </p:spTree>
    <p:extLst>
      <p:ext uri="{BB962C8B-B14F-4D97-AF65-F5344CB8AC3E}">
        <p14:creationId xmlns:p14="http://schemas.microsoft.com/office/powerpoint/2010/main" val="106382947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193A-6B68-8428-1D11-D57DC0AA7068}"/>
            </a:ext>
          </a:extLst>
        </p:cNvPr>
        <p:cNvGrpSpPr/>
        <p:nvPr/>
      </p:nvGrpSpPr>
      <p:grpSpPr>
        <a:xfrm>
          <a:off x="0" y="0"/>
          <a:ext cx="0" cy="0"/>
          <a:chOff x="0" y="0"/>
          <a:chExt cx="0" cy="0"/>
        </a:xfrm>
      </p:grpSpPr>
      <p:sp>
        <p:nvSpPr>
          <p:cNvPr id="17" name="Title 2">
            <a:extLst>
              <a:ext uri="{FF2B5EF4-FFF2-40B4-BE49-F238E27FC236}">
                <a16:creationId xmlns:a16="http://schemas.microsoft.com/office/drawing/2014/main" id="{B8141844-1FF8-8D3B-0FE1-1761542791E0}"/>
              </a:ext>
            </a:extLst>
          </p:cNvPr>
          <p:cNvSpPr txBox="1">
            <a:spLocks noGrp="1"/>
          </p:cNvSpPr>
          <p:nvPr>
            <p:ph type="title" idx="4294967295"/>
          </p:nvPr>
        </p:nvSpPr>
        <p:spPr>
          <a:xfrm>
            <a:off x="1280160" y="301752"/>
            <a:ext cx="4663438" cy="60258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ts val="4000"/>
              </a:lnSpc>
              <a:spcBef>
                <a:spcPts val="1000"/>
              </a:spcBef>
              <a:buNone/>
              <a:defRPr sz="4000" b="1" i="0" kern="1200" cap="all" spc="0" baseline="0">
                <a:solidFill>
                  <a:schemeClr val="tx1"/>
                </a:solidFill>
                <a:latin typeface="+mj-lt"/>
                <a:ea typeface="+mj-ea"/>
                <a:cs typeface="+mj-cs"/>
              </a:defRPr>
            </a:lvl1pPr>
          </a:lstStyle>
          <a:p>
            <a:pPr lvl="0">
              <a:defRPr/>
            </a:pPr>
            <a:r>
              <a:rPr lang="en-SG" cap="none" noProof="0" dirty="0"/>
              <a:t>SPECIFICS OF</a:t>
            </a:r>
            <a:br>
              <a:rPr lang="en-SG" cap="none" noProof="0" dirty="0"/>
            </a:br>
            <a:r>
              <a:rPr lang="en-SG" cap="none" noProof="0" dirty="0"/>
              <a:t>AI &amp; SaaS STARTUPS</a:t>
            </a:r>
            <a:endParaRPr kumimoji="0" lang="en-SG" sz="4000" b="1" i="0" u="none" strike="noStrike" kern="1200" cap="all" spc="0" normalizeH="0" baseline="0" noProof="0" dirty="0">
              <a:ln>
                <a:noFill/>
              </a:ln>
              <a:solidFill>
                <a:schemeClr val="tx1"/>
              </a:solidFill>
              <a:effectLst/>
              <a:uLnTx/>
              <a:uFillTx/>
              <a:latin typeface="+mj-lt"/>
              <a:ea typeface="+mj-ea"/>
              <a:cs typeface="+mj-cs"/>
            </a:endParaRPr>
          </a:p>
        </p:txBody>
      </p:sp>
      <p:sp>
        <p:nvSpPr>
          <p:cNvPr id="8" name="TextBox 7">
            <a:extLst>
              <a:ext uri="{FF2B5EF4-FFF2-40B4-BE49-F238E27FC236}">
                <a16:creationId xmlns:a16="http://schemas.microsoft.com/office/drawing/2014/main" id="{15454EBC-C008-DDFD-5106-9350046770CC}"/>
              </a:ext>
            </a:extLst>
          </p:cNvPr>
          <p:cNvSpPr txBox="1"/>
          <p:nvPr/>
        </p:nvSpPr>
        <p:spPr>
          <a:xfrm>
            <a:off x="6489429" y="301752"/>
            <a:ext cx="5598494" cy="6445739"/>
          </a:xfrm>
          <a:prstGeom prst="rect">
            <a:avLst/>
          </a:prstGeom>
          <a:noFill/>
        </p:spPr>
        <p:txBody>
          <a:bodyPr wrap="square" rtlCol="0">
            <a:spAutoFit/>
          </a:bodyPr>
          <a:lstStyle/>
          <a:p>
            <a:pPr>
              <a:lnSpc>
                <a:spcPct val="80000"/>
              </a:lnSpc>
            </a:pPr>
            <a:r>
              <a:rPr lang="en-US" sz="5400" spc="-150" noProof="0" dirty="0">
                <a:solidFill>
                  <a:schemeClr val="bg1"/>
                </a:solidFill>
              </a:rPr>
              <a:t>Civilization rests on the fact that we all benefit from knowledge which we do not possess.</a:t>
            </a:r>
            <a:endParaRPr lang="en-SG" sz="3200" spc="-15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gn="r">
              <a:lnSpc>
                <a:spcPct val="80000"/>
              </a:lnSpc>
            </a:pPr>
            <a:r>
              <a:rPr lang="en-SG" sz="3200" noProof="0" dirty="0">
                <a:solidFill>
                  <a:schemeClr val="bg1"/>
                </a:solidFill>
              </a:rPr>
              <a:t>– Friedrich Hayek</a:t>
            </a:r>
          </a:p>
        </p:txBody>
      </p:sp>
      <p:sp>
        <p:nvSpPr>
          <p:cNvPr id="2" name="Slide Number Placeholder 1">
            <a:extLst>
              <a:ext uri="{FF2B5EF4-FFF2-40B4-BE49-F238E27FC236}">
                <a16:creationId xmlns:a16="http://schemas.microsoft.com/office/drawing/2014/main" id="{BB9494B8-280D-3FD9-6AEE-21AB6652E5E6}"/>
              </a:ext>
            </a:extLst>
          </p:cNvPr>
          <p:cNvSpPr>
            <a:spLocks noGrp="1"/>
          </p:cNvSpPr>
          <p:nvPr>
            <p:ph type="sldNum" sz="quarter" idx="12"/>
          </p:nvPr>
        </p:nvSpPr>
        <p:spPr/>
        <p:txBody>
          <a:bodyPr/>
          <a:lstStyle/>
          <a:p>
            <a:fld id="{CC057153-B650-4DEB-B370-79DDCFDCE934}" type="slidenum">
              <a:rPr lang="en-SG" noProof="0" smtClean="0"/>
              <a:t>65</a:t>
            </a:fld>
            <a:endParaRPr lang="en-SG" noProof="0" dirty="0"/>
          </a:p>
        </p:txBody>
      </p:sp>
    </p:spTree>
    <p:extLst>
      <p:ext uri="{BB962C8B-B14F-4D97-AF65-F5344CB8AC3E}">
        <p14:creationId xmlns:p14="http://schemas.microsoft.com/office/powerpoint/2010/main" val="344908904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6248A-ED74-4EF5-FC20-FC6BDC2D3FFE}"/>
              </a:ext>
            </a:extLst>
          </p:cNvPr>
          <p:cNvSpPr>
            <a:spLocks noGrp="1"/>
          </p:cNvSpPr>
          <p:nvPr>
            <p:ph type="title"/>
          </p:nvPr>
        </p:nvSpPr>
        <p:spPr/>
        <p:txBody>
          <a:bodyPr/>
          <a:lstStyle/>
          <a:p>
            <a:r>
              <a:rPr lang="en-SG" sz="2400" b="0" cap="none" noProof="0" dirty="0"/>
              <a:t>You may have </a:t>
            </a:r>
            <a:br>
              <a:rPr lang="en-SG" noProof="0" dirty="0"/>
            </a:br>
            <a:r>
              <a:rPr lang="en-SG" spc="-150" noProof="0" dirty="0"/>
              <a:t>MBA STUDENT Disease </a:t>
            </a:r>
            <a:r>
              <a:rPr lang="en-SG" b="0" cap="none" noProof="0" dirty="0"/>
              <a:t>if</a:t>
            </a:r>
            <a:endParaRPr lang="en-SG" b="0" noProof="0" dirty="0"/>
          </a:p>
        </p:txBody>
      </p:sp>
      <p:sp>
        <p:nvSpPr>
          <p:cNvPr id="10" name="Picture Placeholder 9">
            <a:extLst>
              <a:ext uri="{FF2B5EF4-FFF2-40B4-BE49-F238E27FC236}">
                <a16:creationId xmlns:a16="http://schemas.microsoft.com/office/drawing/2014/main" id="{7A1A6E83-C49B-5945-607C-5E8CF80DF833}"/>
              </a:ext>
            </a:extLst>
          </p:cNvPr>
          <p:cNvSpPr>
            <a:spLocks noGrp="1"/>
          </p:cNvSpPr>
          <p:nvPr>
            <p:ph sz="half" idx="2"/>
          </p:nvPr>
        </p:nvSpPr>
        <p:spPr/>
        <p:txBody>
          <a:bodyPr>
            <a:normAutofit/>
          </a:bodyPr>
          <a:lstStyle/>
          <a:p>
            <a:pPr marL="360000" indent="-360000">
              <a:defRPr/>
            </a:pPr>
            <a:r>
              <a:rPr lang="en-SG" noProof="0" dirty="0">
                <a:solidFill>
                  <a:prstClr val="black"/>
                </a:solidFill>
              </a:rPr>
              <a:t>…you believe that “business is business”, regardless of scale, geography, or sector.</a:t>
            </a:r>
          </a:p>
          <a:p>
            <a:pPr marL="360000" lvl="0" indent="-360000">
              <a:defRPr/>
            </a:pPr>
            <a:r>
              <a:rPr kumimoji="0" lang="en-SG" sz="1800" b="0" i="0" u="none" strike="noStrike" kern="1200" cap="none" spc="0" normalizeH="0" baseline="0" noProof="0" dirty="0">
                <a:ln>
                  <a:noFill/>
                </a:ln>
                <a:solidFill>
                  <a:prstClr val="black"/>
                </a:solidFill>
                <a:effectLst/>
                <a:uLnTx/>
                <a:uFillTx/>
                <a:ea typeface="+mn-ea"/>
                <a:cs typeface="+mn-cs"/>
              </a:rPr>
              <a:t>…you make every decision using a framework,</a:t>
            </a:r>
            <a:r>
              <a:rPr kumimoji="0" lang="en-SG" sz="1800" b="0" i="0" u="none" strike="noStrike" kern="1200" cap="none" spc="0" normalizeH="0" noProof="0" dirty="0">
                <a:ln>
                  <a:noFill/>
                </a:ln>
                <a:solidFill>
                  <a:prstClr val="black"/>
                </a:solidFill>
                <a:effectLst/>
                <a:uLnTx/>
                <a:uFillTx/>
                <a:ea typeface="+mn-ea"/>
                <a:cs typeface="+mn-cs"/>
              </a:rPr>
              <a:t> or by </a:t>
            </a:r>
            <a:r>
              <a:rPr lang="en-SG" noProof="0" dirty="0"/>
              <a:t>NPV/IRR.</a:t>
            </a:r>
            <a:endParaRPr kumimoji="0" lang="en-SG" sz="1800" b="0" i="0" u="none" strike="noStrike" kern="1200" cap="none" spc="0" normalizeH="0" baseline="0" noProof="0" dirty="0">
              <a:ln>
                <a:noFill/>
              </a:ln>
              <a:solidFill>
                <a:prstClr val="black"/>
              </a:solidFill>
              <a:effectLst/>
              <a:uLnTx/>
              <a:uFillTx/>
              <a:ea typeface="+mn-ea"/>
              <a:cs typeface="+mn-cs"/>
            </a:endParaRPr>
          </a:p>
          <a:p>
            <a:pPr marL="360000" indent="-360000">
              <a:defRPr/>
            </a:pPr>
            <a:r>
              <a:rPr lang="en-SG" noProof="0" dirty="0">
                <a:solidFill>
                  <a:prstClr val="black"/>
                </a:solidFill>
              </a:rPr>
              <a:t>…you immediately find a decision where domain experts are </a:t>
            </a:r>
            <a:r>
              <a:rPr lang="en-SG" dirty="0">
                <a:solidFill>
                  <a:prstClr val="black"/>
                </a:solidFill>
              </a:rPr>
              <a:t>obviously </a:t>
            </a:r>
            <a:r>
              <a:rPr lang="en-SG" noProof="0" dirty="0">
                <a:solidFill>
                  <a:prstClr val="black"/>
                </a:solidFill>
              </a:rPr>
              <a:t>wrong.</a:t>
            </a:r>
          </a:p>
          <a:p>
            <a:pPr marL="360000" indent="-360000">
              <a:defRPr/>
            </a:pPr>
            <a:r>
              <a:rPr lang="en-SG" noProof="0" dirty="0">
                <a:solidFill>
                  <a:prstClr val="black"/>
                </a:solidFill>
              </a:rPr>
              <a:t>…</a:t>
            </a:r>
            <a:r>
              <a:rPr lang="en-SG" noProof="0" dirty="0"/>
              <a:t>you use words like </a:t>
            </a:r>
            <a:r>
              <a:rPr lang="en-SG" i="1" noProof="0" dirty="0"/>
              <a:t>synergy</a:t>
            </a:r>
            <a:r>
              <a:rPr lang="en-SG" noProof="0" dirty="0"/>
              <a:t>, </a:t>
            </a:r>
            <a:r>
              <a:rPr lang="en-SG" i="1" noProof="0" dirty="0"/>
              <a:t>disruption</a:t>
            </a:r>
            <a:r>
              <a:rPr lang="en-SG" noProof="0" dirty="0"/>
              <a:t>, and </a:t>
            </a:r>
            <a:r>
              <a:rPr lang="en-SG" i="1" noProof="0" dirty="0"/>
              <a:t>scalability</a:t>
            </a:r>
            <a:r>
              <a:rPr lang="en-SG" noProof="0" dirty="0"/>
              <a:t> without being specific.</a:t>
            </a:r>
            <a:endParaRPr kumimoji="0" lang="en-SG" sz="1800" b="0" i="0" u="none" strike="noStrike" kern="1200" cap="none" spc="0" normalizeH="0" baseline="0" noProof="0" dirty="0">
              <a:ln>
                <a:noFill/>
              </a:ln>
              <a:solidFill>
                <a:prstClr val="black"/>
              </a:solidFill>
              <a:effectLst/>
              <a:uLnTx/>
              <a:uFillTx/>
              <a:ea typeface="+mn-ea"/>
              <a:cs typeface="+mn-cs"/>
            </a:endParaRPr>
          </a:p>
          <a:p>
            <a:pPr marL="360000" indent="-360000">
              <a:defRPr/>
            </a:pPr>
            <a:r>
              <a:rPr lang="en-SG" noProof="0" dirty="0">
                <a:solidFill>
                  <a:prstClr val="black"/>
                </a:solidFill>
              </a:rPr>
              <a:t>…</a:t>
            </a:r>
            <a:r>
              <a:rPr lang="en-SG" noProof="0" dirty="0"/>
              <a:t>you </a:t>
            </a:r>
            <a:r>
              <a:rPr lang="en-SG" noProof="0" dirty="0">
                <a:solidFill>
                  <a:prstClr val="black"/>
                </a:solidFill>
              </a:rPr>
              <a:t>prioritize quick wins and next-quarter finances over long-term success.</a:t>
            </a:r>
          </a:p>
          <a:p>
            <a:pPr marL="360000" indent="-360000">
              <a:defRPr/>
            </a:pPr>
            <a:r>
              <a:rPr lang="en-SG" noProof="0" dirty="0">
                <a:solidFill>
                  <a:prstClr val="black"/>
                </a:solidFill>
              </a:rPr>
              <a:t>…</a:t>
            </a:r>
            <a:r>
              <a:rPr lang="en-SG" noProof="0" dirty="0"/>
              <a:t>you think IT, Security, and R&amp;D are “overheads.”</a:t>
            </a:r>
            <a:endParaRPr lang="en-SG" noProof="0" dirty="0">
              <a:solidFill>
                <a:prstClr val="black"/>
              </a:solidFill>
            </a:endParaRPr>
          </a:p>
          <a:p>
            <a:pPr marL="360000" indent="-360000">
              <a:defRPr/>
            </a:pPr>
            <a:endParaRPr lang="en-SG" noProof="0" dirty="0">
              <a:solidFill>
                <a:prstClr val="black"/>
              </a:solidFill>
            </a:endParaRPr>
          </a:p>
        </p:txBody>
      </p:sp>
      <p:sp>
        <p:nvSpPr>
          <p:cNvPr id="12" name="Content Placeholder 11">
            <a:extLst>
              <a:ext uri="{FF2B5EF4-FFF2-40B4-BE49-F238E27FC236}">
                <a16:creationId xmlns:a16="http://schemas.microsoft.com/office/drawing/2014/main" id="{98A2B73B-3F9F-6F5E-6081-4EE43AAE04A0}"/>
              </a:ext>
            </a:extLst>
          </p:cNvPr>
          <p:cNvSpPr>
            <a:spLocks noGrp="1"/>
          </p:cNvSpPr>
          <p:nvPr>
            <p:ph sz="quarter" idx="4"/>
          </p:nvPr>
        </p:nvSpPr>
        <p:spPr>
          <a:solidFill>
            <a:schemeClr val="accent4">
              <a:lumMod val="20000"/>
              <a:lumOff val="80000"/>
            </a:schemeClr>
          </a:solidFill>
          <a:effectLst>
            <a:outerShdw blurRad="63500" sx="102000" sy="102000" algn="ctr" rotWithShape="0">
              <a:prstClr val="black">
                <a:alpha val="40000"/>
              </a:prstClr>
            </a:outerShdw>
          </a:effectLst>
        </p:spPr>
        <p:txBody>
          <a:bodyPr lIns="118800" tIns="118800" rIns="118800" bIns="118800"/>
          <a:lstStyle/>
          <a:p>
            <a:r>
              <a:rPr lang="en-SG" sz="2000" b="1" noProof="0" dirty="0"/>
              <a:t>The Cure:</a:t>
            </a:r>
          </a:p>
          <a:p>
            <a:pPr marL="342900" indent="-342900">
              <a:buAutoNum type="arabicPeriod"/>
            </a:pPr>
            <a:r>
              <a:rPr lang="en-SG" noProof="0" dirty="0"/>
              <a:t>Before changing something, be able to articulate why it was in the first place.</a:t>
            </a:r>
          </a:p>
          <a:p>
            <a:pPr marL="342900" indent="-342900">
              <a:buAutoNum type="arabicPeriod"/>
            </a:pPr>
            <a:r>
              <a:rPr lang="en-SG" noProof="0" dirty="0"/>
              <a:t>Understand the specific details of your technology or market and the trade-offs it imposes on your business.</a:t>
            </a:r>
          </a:p>
          <a:p>
            <a:pPr marL="342900" indent="-342900">
              <a:buFont typeface="Arial" panose="020B0604020202020204" pitchFamily="34" charset="0"/>
              <a:buAutoNum type="arabicPeriod"/>
            </a:pPr>
            <a:r>
              <a:rPr lang="en-SG" noProof="0" dirty="0"/>
              <a:t>Understand the specific needs of your customers and why they come to your product. Test this often.</a:t>
            </a:r>
          </a:p>
          <a:p>
            <a:pPr marL="342900" indent="-342900">
              <a:buFont typeface="Arial" panose="020B0604020202020204" pitchFamily="34" charset="0"/>
              <a:buAutoNum type="arabicPeriod"/>
            </a:pPr>
            <a:r>
              <a:rPr lang="en-SG" noProof="0" dirty="0"/>
              <a:t>Document your understanding and decision-making and revisit it often.</a:t>
            </a:r>
            <a:br>
              <a:rPr lang="en-SG" noProof="0" dirty="0"/>
            </a:br>
            <a:r>
              <a:rPr lang="en-SG" sz="1400" i="1" noProof="0" dirty="0"/>
              <a:t>Things in retrospect look very different than in prospect. </a:t>
            </a:r>
            <a:endParaRPr lang="en-SG" i="1" noProof="0" dirty="0"/>
          </a:p>
          <a:p>
            <a:pPr marL="342900" indent="-342900">
              <a:buFont typeface="Arial" panose="020B0604020202020204" pitchFamily="34" charset="0"/>
              <a:buAutoNum type="arabicPeriod"/>
            </a:pPr>
            <a:r>
              <a:rPr lang="en-SG" noProof="0" dirty="0"/>
              <a:t>Recognize that, quite often, the most valuable assets in a company are intangible and difficult to measure.</a:t>
            </a:r>
          </a:p>
          <a:p>
            <a:pPr marL="342900" indent="-342900">
              <a:buFont typeface="Arial" panose="020B0604020202020204" pitchFamily="34" charset="0"/>
              <a:buAutoNum type="arabicPeriod"/>
            </a:pPr>
            <a:endParaRPr lang="en-SG" noProof="0" dirty="0"/>
          </a:p>
          <a:p>
            <a:pPr marL="342900" indent="-342900">
              <a:buAutoNum type="arabicPeriod"/>
            </a:pPr>
            <a:endParaRPr lang="en-SG" noProof="0" dirty="0"/>
          </a:p>
        </p:txBody>
      </p:sp>
      <p:sp>
        <p:nvSpPr>
          <p:cNvPr id="7" name="TextBox 6">
            <a:extLst>
              <a:ext uri="{FF2B5EF4-FFF2-40B4-BE49-F238E27FC236}">
                <a16:creationId xmlns:a16="http://schemas.microsoft.com/office/drawing/2014/main" id="{F84D3A09-2657-FD05-4EC4-90BF817EA1C5}"/>
              </a:ext>
            </a:extLst>
          </p:cNvPr>
          <p:cNvSpPr txBox="1"/>
          <p:nvPr/>
        </p:nvSpPr>
        <p:spPr>
          <a:xfrm rot="21393058">
            <a:off x="5678680" y="2291750"/>
            <a:ext cx="1124832" cy="461665"/>
          </a:xfrm>
          <a:prstGeom prst="rect">
            <a:avLst/>
          </a:prstGeom>
          <a:noFill/>
        </p:spPr>
        <p:txBody>
          <a:bodyPr wrap="square" rtlCol="0">
            <a:spAutoFit/>
          </a:bodyPr>
          <a:lstStyle/>
          <a:p>
            <a:pPr algn="ctr"/>
            <a:r>
              <a:rPr lang="en-SG" sz="1200" i="1" noProof="0" dirty="0"/>
              <a:t>Chesterton’s</a:t>
            </a:r>
          </a:p>
          <a:p>
            <a:pPr algn="ctr"/>
            <a:r>
              <a:rPr lang="en-SG" sz="1200" i="1" noProof="0" dirty="0"/>
              <a:t>Fence</a:t>
            </a:r>
          </a:p>
        </p:txBody>
      </p:sp>
      <p:sp>
        <p:nvSpPr>
          <p:cNvPr id="8" name="Freeform: Shape 7">
            <a:extLst>
              <a:ext uri="{FF2B5EF4-FFF2-40B4-BE49-F238E27FC236}">
                <a16:creationId xmlns:a16="http://schemas.microsoft.com/office/drawing/2014/main" id="{D5168A28-4E4C-A84B-501E-EC0B143BC423}"/>
              </a:ext>
            </a:extLst>
          </p:cNvPr>
          <p:cNvSpPr/>
          <p:nvPr/>
        </p:nvSpPr>
        <p:spPr>
          <a:xfrm flipV="1">
            <a:off x="6096000" y="2758781"/>
            <a:ext cx="259711" cy="179094"/>
          </a:xfrm>
          <a:custGeom>
            <a:avLst/>
            <a:gdLst>
              <a:gd name="connsiteX0" fmla="*/ 226881 w 259711"/>
              <a:gd name="connsiteY0" fmla="*/ 179094 h 179094"/>
              <a:gd name="connsiteX1" fmla="*/ 240631 w 259711"/>
              <a:gd name="connsiteY1" fmla="*/ 7214 h 179094"/>
              <a:gd name="connsiteX2" fmla="*/ 0 w 259711"/>
              <a:gd name="connsiteY2" fmla="*/ 48466 h 179094"/>
            </a:gdLst>
            <a:ahLst/>
            <a:cxnLst>
              <a:cxn ang="0">
                <a:pos x="connsiteX0" y="connsiteY0"/>
              </a:cxn>
              <a:cxn ang="0">
                <a:pos x="connsiteX1" y="connsiteY1"/>
              </a:cxn>
              <a:cxn ang="0">
                <a:pos x="connsiteX2" y="connsiteY2"/>
              </a:cxn>
            </a:cxnLst>
            <a:rect l="l" t="t" r="r" b="b"/>
            <a:pathLst>
              <a:path w="259711" h="179094">
                <a:moveTo>
                  <a:pt x="226881" y="179094"/>
                </a:moveTo>
                <a:cubicBezTo>
                  <a:pt x="252662" y="104039"/>
                  <a:pt x="278444" y="28985"/>
                  <a:pt x="240631" y="7214"/>
                </a:cubicBezTo>
                <a:cubicBezTo>
                  <a:pt x="202818" y="-14557"/>
                  <a:pt x="101409" y="16954"/>
                  <a:pt x="0" y="48466"/>
                </a:cubicBezTo>
              </a:path>
            </a:pathLst>
          </a:custGeom>
          <a:noFill/>
          <a:ln w="19050">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3" name="Freeform: Shape 12">
            <a:extLst>
              <a:ext uri="{FF2B5EF4-FFF2-40B4-BE49-F238E27FC236}">
                <a16:creationId xmlns:a16="http://schemas.microsoft.com/office/drawing/2014/main" id="{E1333544-FD20-569D-BE59-7AF1D55E528B}"/>
              </a:ext>
            </a:extLst>
          </p:cNvPr>
          <p:cNvSpPr/>
          <p:nvPr/>
        </p:nvSpPr>
        <p:spPr>
          <a:xfrm rot="9000000" flipV="1">
            <a:off x="6225855" y="2112964"/>
            <a:ext cx="259711" cy="179094"/>
          </a:xfrm>
          <a:custGeom>
            <a:avLst/>
            <a:gdLst>
              <a:gd name="connsiteX0" fmla="*/ 226881 w 259711"/>
              <a:gd name="connsiteY0" fmla="*/ 179094 h 179094"/>
              <a:gd name="connsiteX1" fmla="*/ 240631 w 259711"/>
              <a:gd name="connsiteY1" fmla="*/ 7214 h 179094"/>
              <a:gd name="connsiteX2" fmla="*/ 0 w 259711"/>
              <a:gd name="connsiteY2" fmla="*/ 48466 h 179094"/>
            </a:gdLst>
            <a:ahLst/>
            <a:cxnLst>
              <a:cxn ang="0">
                <a:pos x="connsiteX0" y="connsiteY0"/>
              </a:cxn>
              <a:cxn ang="0">
                <a:pos x="connsiteX1" y="connsiteY1"/>
              </a:cxn>
              <a:cxn ang="0">
                <a:pos x="connsiteX2" y="connsiteY2"/>
              </a:cxn>
            </a:cxnLst>
            <a:rect l="l" t="t" r="r" b="b"/>
            <a:pathLst>
              <a:path w="259711" h="179094">
                <a:moveTo>
                  <a:pt x="226881" y="179094"/>
                </a:moveTo>
                <a:cubicBezTo>
                  <a:pt x="252662" y="104039"/>
                  <a:pt x="278444" y="28985"/>
                  <a:pt x="240631" y="7214"/>
                </a:cubicBezTo>
                <a:cubicBezTo>
                  <a:pt x="202818" y="-14557"/>
                  <a:pt x="101409" y="16954"/>
                  <a:pt x="0" y="48466"/>
                </a:cubicBezTo>
              </a:path>
            </a:pathLst>
          </a:custGeom>
          <a:noFill/>
          <a:ln w="19050">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noProof="0" dirty="0"/>
          </a:p>
        </p:txBody>
      </p:sp>
      <p:sp>
        <p:nvSpPr>
          <p:cNvPr id="14" name="Slide Number Placeholder 13">
            <a:extLst>
              <a:ext uri="{FF2B5EF4-FFF2-40B4-BE49-F238E27FC236}">
                <a16:creationId xmlns:a16="http://schemas.microsoft.com/office/drawing/2014/main" id="{55D792CB-871F-4557-C15A-65E241696311}"/>
              </a:ext>
            </a:extLst>
          </p:cNvPr>
          <p:cNvSpPr>
            <a:spLocks noGrp="1"/>
          </p:cNvSpPr>
          <p:nvPr>
            <p:ph type="sldNum" sz="quarter" idx="12"/>
          </p:nvPr>
        </p:nvSpPr>
        <p:spPr/>
        <p:txBody>
          <a:bodyPr/>
          <a:lstStyle/>
          <a:p>
            <a:fld id="{CC057153-B650-4DEB-B370-79DDCFDCE934}" type="slidenum">
              <a:rPr lang="en-SG" noProof="0" smtClean="0"/>
              <a:t>66</a:t>
            </a:fld>
            <a:endParaRPr lang="en-SG" noProof="0" dirty="0"/>
          </a:p>
        </p:txBody>
      </p:sp>
    </p:spTree>
    <p:extLst>
      <p:ext uri="{BB962C8B-B14F-4D97-AF65-F5344CB8AC3E}">
        <p14:creationId xmlns:p14="http://schemas.microsoft.com/office/powerpoint/2010/main" val="284836875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7" grpId="0"/>
      <p:bldP spid="8"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7A79-0356-4778-C2C5-40EDA259D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433B8-FEB3-0949-D964-05826E352A7E}"/>
              </a:ext>
            </a:extLst>
          </p:cNvPr>
          <p:cNvSpPr>
            <a:spLocks noGrp="1"/>
          </p:cNvSpPr>
          <p:nvPr>
            <p:ph type="title"/>
          </p:nvPr>
        </p:nvSpPr>
        <p:spPr/>
        <p:txBody>
          <a:bodyPr/>
          <a:lstStyle/>
          <a:p>
            <a:r>
              <a:rPr lang="en-SG" noProof="0" dirty="0"/>
              <a:t>How to use AI in business</a:t>
            </a:r>
          </a:p>
        </p:txBody>
      </p:sp>
      <p:sp>
        <p:nvSpPr>
          <p:cNvPr id="4" name="Slide Number Placeholder 3">
            <a:extLst>
              <a:ext uri="{FF2B5EF4-FFF2-40B4-BE49-F238E27FC236}">
                <a16:creationId xmlns:a16="http://schemas.microsoft.com/office/drawing/2014/main" id="{05F736D8-B8DF-F197-37AF-14E0D367E018}"/>
              </a:ext>
            </a:extLst>
          </p:cNvPr>
          <p:cNvSpPr>
            <a:spLocks noGrp="1"/>
          </p:cNvSpPr>
          <p:nvPr>
            <p:ph type="sldNum" sz="quarter" idx="12"/>
          </p:nvPr>
        </p:nvSpPr>
        <p:spPr/>
        <p:txBody>
          <a:bodyPr/>
          <a:lstStyle/>
          <a:p>
            <a:fld id="{91F18EF7-BE1E-4ECB-84D4-67C2B4D8F095}" type="slidenum">
              <a:rPr lang="en-SG" noProof="0" smtClean="0"/>
              <a:t>67</a:t>
            </a:fld>
            <a:endParaRPr lang="en-SG" noProof="0" dirty="0"/>
          </a:p>
        </p:txBody>
      </p:sp>
      <p:sp>
        <p:nvSpPr>
          <p:cNvPr id="5" name="Rectangle 4">
            <a:extLst>
              <a:ext uri="{FF2B5EF4-FFF2-40B4-BE49-F238E27FC236}">
                <a16:creationId xmlns:a16="http://schemas.microsoft.com/office/drawing/2014/main" id="{8CBB8445-2ED0-5C70-F3C3-8C65798A9102}"/>
              </a:ext>
            </a:extLst>
          </p:cNvPr>
          <p:cNvSpPr/>
          <p:nvPr/>
        </p:nvSpPr>
        <p:spPr>
          <a:xfrm>
            <a:off x="808661" y="1219200"/>
            <a:ext cx="10357666" cy="2240067"/>
          </a:xfrm>
          <a:prstGeom prst="rect">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SG" b="1" noProof="0" dirty="0">
                <a:solidFill>
                  <a:schemeClr val="accent4"/>
                </a:solidFill>
              </a:rPr>
              <a:t>Business</a:t>
            </a:r>
          </a:p>
        </p:txBody>
      </p:sp>
      <p:sp>
        <p:nvSpPr>
          <p:cNvPr id="6" name="Rectangle 5">
            <a:extLst>
              <a:ext uri="{FF2B5EF4-FFF2-40B4-BE49-F238E27FC236}">
                <a16:creationId xmlns:a16="http://schemas.microsoft.com/office/drawing/2014/main" id="{89B67686-D36B-957A-58E3-E7DB4D728DBE}"/>
              </a:ext>
            </a:extLst>
          </p:cNvPr>
          <p:cNvSpPr/>
          <p:nvPr/>
        </p:nvSpPr>
        <p:spPr>
          <a:xfrm>
            <a:off x="808661" y="4164849"/>
            <a:ext cx="10357666" cy="2266612"/>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SG" b="1" noProof="0" dirty="0">
                <a:solidFill>
                  <a:schemeClr val="accent1"/>
                </a:solidFill>
              </a:rPr>
              <a:t>Computational</a:t>
            </a:r>
          </a:p>
        </p:txBody>
      </p:sp>
      <p:sp>
        <p:nvSpPr>
          <p:cNvPr id="9" name="Rectangle 8">
            <a:extLst>
              <a:ext uri="{FF2B5EF4-FFF2-40B4-BE49-F238E27FC236}">
                <a16:creationId xmlns:a16="http://schemas.microsoft.com/office/drawing/2014/main" id="{8DC5DC27-8BF3-A959-DEC7-3C0A2C6BFAA0}"/>
              </a:ext>
            </a:extLst>
          </p:cNvPr>
          <p:cNvSpPr/>
          <p:nvPr/>
        </p:nvSpPr>
        <p:spPr>
          <a:xfrm>
            <a:off x="1025673" y="1573090"/>
            <a:ext cx="2354342"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Which website users will buy?</a:t>
            </a:r>
            <a:endParaRPr lang="en-SG" sz="4000" noProof="0" dirty="0"/>
          </a:p>
        </p:txBody>
      </p:sp>
      <p:sp>
        <p:nvSpPr>
          <p:cNvPr id="10" name="Rectangle 9">
            <a:extLst>
              <a:ext uri="{FF2B5EF4-FFF2-40B4-BE49-F238E27FC236}">
                <a16:creationId xmlns:a16="http://schemas.microsoft.com/office/drawing/2014/main" id="{7BE48D86-0956-92B6-F9F3-728BB2BA4C59}"/>
              </a:ext>
            </a:extLst>
          </p:cNvPr>
          <p:cNvSpPr/>
          <p:nvPr/>
        </p:nvSpPr>
        <p:spPr>
          <a:xfrm>
            <a:off x="8811989" y="1573090"/>
            <a:ext cx="2133597"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Actionable Policy</a:t>
            </a:r>
          </a:p>
          <a:p>
            <a:pPr algn="ctr"/>
            <a:r>
              <a:rPr lang="en-SG" noProof="0" dirty="0"/>
              <a:t>Email coupons to specific users.</a:t>
            </a:r>
          </a:p>
        </p:txBody>
      </p:sp>
      <p:sp>
        <p:nvSpPr>
          <p:cNvPr id="11" name="Rectangle 10">
            <a:extLst>
              <a:ext uri="{FF2B5EF4-FFF2-40B4-BE49-F238E27FC236}">
                <a16:creationId xmlns:a16="http://schemas.microsoft.com/office/drawing/2014/main" id="{0DCC1D19-1A95-49C5-1628-F1712764673C}"/>
              </a:ext>
            </a:extLst>
          </p:cNvPr>
          <p:cNvSpPr/>
          <p:nvPr/>
        </p:nvSpPr>
        <p:spPr>
          <a:xfrm>
            <a:off x="2680300" y="4281476"/>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Predict likelihood to buy from website traces.</a:t>
            </a:r>
            <a:endParaRPr lang="en-SG" sz="4000" noProof="0" dirty="0"/>
          </a:p>
        </p:txBody>
      </p:sp>
      <p:sp>
        <p:nvSpPr>
          <p:cNvPr id="12" name="Arrow: Right 11">
            <a:extLst>
              <a:ext uri="{FF2B5EF4-FFF2-40B4-BE49-F238E27FC236}">
                <a16:creationId xmlns:a16="http://schemas.microsoft.com/office/drawing/2014/main" id="{D06D6817-B34A-54AF-9FFA-E5FACFC3FBDA}"/>
              </a:ext>
            </a:extLst>
          </p:cNvPr>
          <p:cNvSpPr/>
          <p:nvPr/>
        </p:nvSpPr>
        <p:spPr>
          <a:xfrm rot="2880837">
            <a:off x="2665612" y="3674607"/>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4" name="Arrow: Right 13">
            <a:extLst>
              <a:ext uri="{FF2B5EF4-FFF2-40B4-BE49-F238E27FC236}">
                <a16:creationId xmlns:a16="http://schemas.microsoft.com/office/drawing/2014/main" id="{CD43EF16-3EFD-65D4-93EB-F5EA3E52DBF2}"/>
              </a:ext>
            </a:extLst>
          </p:cNvPr>
          <p:cNvSpPr/>
          <p:nvPr/>
        </p:nvSpPr>
        <p:spPr>
          <a:xfrm>
            <a:off x="5238050" y="4569947"/>
            <a:ext cx="1492044" cy="40374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C8825D3D-B86D-33A9-77EC-30548D6D6553}"/>
              </a:ext>
            </a:extLst>
          </p:cNvPr>
          <p:cNvSpPr/>
          <p:nvPr/>
        </p:nvSpPr>
        <p:spPr>
          <a:xfrm>
            <a:off x="6972922" y="4316911"/>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AI Solution</a:t>
            </a:r>
          </a:p>
          <a:p>
            <a:pPr algn="ctr"/>
            <a:r>
              <a:rPr lang="en-SG" sz="2000" noProof="0" dirty="0"/>
              <a:t>Given data, predicts odds that user will buy.</a:t>
            </a:r>
            <a:endParaRPr lang="en-SG" sz="4000" noProof="0" dirty="0"/>
          </a:p>
        </p:txBody>
      </p:sp>
      <p:sp>
        <p:nvSpPr>
          <p:cNvPr id="18" name="Arrow: Right 17">
            <a:extLst>
              <a:ext uri="{FF2B5EF4-FFF2-40B4-BE49-F238E27FC236}">
                <a16:creationId xmlns:a16="http://schemas.microsoft.com/office/drawing/2014/main" id="{B6D66480-6768-C2D8-A02A-96360B02C4D1}"/>
              </a:ext>
            </a:extLst>
          </p:cNvPr>
          <p:cNvSpPr/>
          <p:nvPr/>
        </p:nvSpPr>
        <p:spPr>
          <a:xfrm rot="18900000">
            <a:off x="8612497" y="3629415"/>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20" name="TextBox 19">
            <a:extLst>
              <a:ext uri="{FF2B5EF4-FFF2-40B4-BE49-F238E27FC236}">
                <a16:creationId xmlns:a16="http://schemas.microsoft.com/office/drawing/2014/main" id="{0FE9B5A2-01EA-8903-5AAB-7818C16C541C}"/>
              </a:ext>
            </a:extLst>
          </p:cNvPr>
          <p:cNvSpPr txBox="1"/>
          <p:nvPr/>
        </p:nvSpPr>
        <p:spPr>
          <a:xfrm>
            <a:off x="3372894" y="3652600"/>
            <a:ext cx="1355924" cy="369332"/>
          </a:xfrm>
          <a:prstGeom prst="rect">
            <a:avLst/>
          </a:prstGeom>
          <a:noFill/>
        </p:spPr>
        <p:txBody>
          <a:bodyPr wrap="square" rtlCol="0">
            <a:spAutoFit/>
          </a:bodyPr>
          <a:lstStyle/>
          <a:p>
            <a:r>
              <a:rPr lang="en-SG" noProof="0" dirty="0"/>
              <a:t>Modeling</a:t>
            </a:r>
          </a:p>
        </p:txBody>
      </p:sp>
      <p:sp>
        <p:nvSpPr>
          <p:cNvPr id="21" name="TextBox 20">
            <a:extLst>
              <a:ext uri="{FF2B5EF4-FFF2-40B4-BE49-F238E27FC236}">
                <a16:creationId xmlns:a16="http://schemas.microsoft.com/office/drawing/2014/main" id="{7D6E1AAC-9928-C76E-9539-915EE446BDD9}"/>
              </a:ext>
            </a:extLst>
          </p:cNvPr>
          <p:cNvSpPr txBox="1"/>
          <p:nvPr/>
        </p:nvSpPr>
        <p:spPr>
          <a:xfrm>
            <a:off x="7306383" y="3628836"/>
            <a:ext cx="1355923" cy="369332"/>
          </a:xfrm>
          <a:prstGeom prst="rect">
            <a:avLst/>
          </a:prstGeom>
          <a:noFill/>
        </p:spPr>
        <p:txBody>
          <a:bodyPr wrap="square" rtlCol="0">
            <a:spAutoFit/>
          </a:bodyPr>
          <a:lstStyle/>
          <a:p>
            <a:pPr algn="r"/>
            <a:r>
              <a:rPr lang="en-SG" noProof="0" dirty="0"/>
              <a:t>Actioning</a:t>
            </a:r>
          </a:p>
        </p:txBody>
      </p:sp>
      <p:sp>
        <p:nvSpPr>
          <p:cNvPr id="3" name="TextBox 2">
            <a:extLst>
              <a:ext uri="{FF2B5EF4-FFF2-40B4-BE49-F238E27FC236}">
                <a16:creationId xmlns:a16="http://schemas.microsoft.com/office/drawing/2014/main" id="{CCEBD5F2-C09E-4B67-3690-F86A8151B76C}"/>
              </a:ext>
            </a:extLst>
          </p:cNvPr>
          <p:cNvSpPr txBox="1"/>
          <p:nvPr/>
        </p:nvSpPr>
        <p:spPr>
          <a:xfrm>
            <a:off x="5219079" y="4973695"/>
            <a:ext cx="1529986" cy="923330"/>
          </a:xfrm>
          <a:prstGeom prst="rect">
            <a:avLst/>
          </a:prstGeom>
          <a:noFill/>
        </p:spPr>
        <p:txBody>
          <a:bodyPr wrap="square" rtlCol="0">
            <a:spAutoFit/>
          </a:bodyPr>
          <a:lstStyle/>
          <a:p>
            <a:r>
              <a:rPr lang="en-SG" noProof="0" dirty="0"/>
              <a:t>+ Time</a:t>
            </a:r>
          </a:p>
          <a:p>
            <a:r>
              <a:rPr lang="en-SG" noProof="0" dirty="0"/>
              <a:t>+ Money</a:t>
            </a:r>
          </a:p>
          <a:p>
            <a:r>
              <a:rPr lang="en-SG" noProof="0" dirty="0"/>
              <a:t>+ Data</a:t>
            </a:r>
          </a:p>
        </p:txBody>
      </p:sp>
    </p:spTree>
    <p:extLst>
      <p:ext uri="{BB962C8B-B14F-4D97-AF65-F5344CB8AC3E}">
        <p14:creationId xmlns:p14="http://schemas.microsoft.com/office/powerpoint/2010/main" val="153557705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4C3A-22A2-F4BB-F555-04270EDDE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B12EB-69B5-F0A9-FCB2-D27AB2490294}"/>
              </a:ext>
            </a:extLst>
          </p:cNvPr>
          <p:cNvSpPr>
            <a:spLocks noGrp="1"/>
          </p:cNvSpPr>
          <p:nvPr>
            <p:ph type="title"/>
          </p:nvPr>
        </p:nvSpPr>
        <p:spPr/>
        <p:txBody>
          <a:bodyPr/>
          <a:lstStyle/>
          <a:p>
            <a:r>
              <a:rPr lang="en-SG" noProof="0" dirty="0"/>
              <a:t>How NOT to use AI in business</a:t>
            </a:r>
          </a:p>
        </p:txBody>
      </p:sp>
      <p:sp>
        <p:nvSpPr>
          <p:cNvPr id="4" name="Slide Number Placeholder 3">
            <a:extLst>
              <a:ext uri="{FF2B5EF4-FFF2-40B4-BE49-F238E27FC236}">
                <a16:creationId xmlns:a16="http://schemas.microsoft.com/office/drawing/2014/main" id="{4467C89B-8291-EF37-DF81-CBCB99FEEBE8}"/>
              </a:ext>
            </a:extLst>
          </p:cNvPr>
          <p:cNvSpPr>
            <a:spLocks noGrp="1"/>
          </p:cNvSpPr>
          <p:nvPr>
            <p:ph type="sldNum" sz="quarter" idx="12"/>
          </p:nvPr>
        </p:nvSpPr>
        <p:spPr/>
        <p:txBody>
          <a:bodyPr/>
          <a:lstStyle/>
          <a:p>
            <a:fld id="{91F18EF7-BE1E-4ECB-84D4-67C2B4D8F095}" type="slidenum">
              <a:rPr lang="en-SG" noProof="0" smtClean="0"/>
              <a:t>68</a:t>
            </a:fld>
            <a:endParaRPr lang="en-SG" noProof="0" dirty="0"/>
          </a:p>
        </p:txBody>
      </p:sp>
      <p:sp>
        <p:nvSpPr>
          <p:cNvPr id="5" name="Rectangle 4">
            <a:extLst>
              <a:ext uri="{FF2B5EF4-FFF2-40B4-BE49-F238E27FC236}">
                <a16:creationId xmlns:a16="http://schemas.microsoft.com/office/drawing/2014/main" id="{5C471F63-045A-F477-3234-36074E3DC99F}"/>
              </a:ext>
            </a:extLst>
          </p:cNvPr>
          <p:cNvSpPr/>
          <p:nvPr/>
        </p:nvSpPr>
        <p:spPr>
          <a:xfrm>
            <a:off x="808661" y="1219200"/>
            <a:ext cx="10357666" cy="2240067"/>
          </a:xfrm>
          <a:prstGeom prst="rect">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SG" b="1" noProof="0" dirty="0">
                <a:solidFill>
                  <a:schemeClr val="accent4"/>
                </a:solidFill>
              </a:rPr>
              <a:t>Business</a:t>
            </a:r>
          </a:p>
        </p:txBody>
      </p:sp>
      <p:sp>
        <p:nvSpPr>
          <p:cNvPr id="6" name="Rectangle 5">
            <a:extLst>
              <a:ext uri="{FF2B5EF4-FFF2-40B4-BE49-F238E27FC236}">
                <a16:creationId xmlns:a16="http://schemas.microsoft.com/office/drawing/2014/main" id="{7C8E85C0-E121-6A24-5413-98ED96A99C6F}"/>
              </a:ext>
            </a:extLst>
          </p:cNvPr>
          <p:cNvSpPr/>
          <p:nvPr/>
        </p:nvSpPr>
        <p:spPr>
          <a:xfrm>
            <a:off x="808661" y="4164849"/>
            <a:ext cx="10357666" cy="2266612"/>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SG" b="1" noProof="0" dirty="0">
                <a:solidFill>
                  <a:schemeClr val="accent1"/>
                </a:solidFill>
              </a:rPr>
              <a:t>Computational</a:t>
            </a:r>
          </a:p>
        </p:txBody>
      </p:sp>
      <p:sp>
        <p:nvSpPr>
          <p:cNvPr id="9" name="Rectangle 8">
            <a:extLst>
              <a:ext uri="{FF2B5EF4-FFF2-40B4-BE49-F238E27FC236}">
                <a16:creationId xmlns:a16="http://schemas.microsoft.com/office/drawing/2014/main" id="{0551598C-CC28-7990-9037-1285772F618C}"/>
              </a:ext>
            </a:extLst>
          </p:cNvPr>
          <p:cNvSpPr/>
          <p:nvPr/>
        </p:nvSpPr>
        <p:spPr>
          <a:xfrm>
            <a:off x="1025673" y="1573090"/>
            <a:ext cx="2354342"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Which website users will buy?</a:t>
            </a:r>
            <a:endParaRPr lang="en-SG" sz="4000" noProof="0" dirty="0"/>
          </a:p>
        </p:txBody>
      </p:sp>
      <p:sp>
        <p:nvSpPr>
          <p:cNvPr id="10" name="Rectangle 9">
            <a:extLst>
              <a:ext uri="{FF2B5EF4-FFF2-40B4-BE49-F238E27FC236}">
                <a16:creationId xmlns:a16="http://schemas.microsoft.com/office/drawing/2014/main" id="{83D2F9FE-8EF0-A9D0-7EE2-8D2DFB86324A}"/>
              </a:ext>
            </a:extLst>
          </p:cNvPr>
          <p:cNvSpPr/>
          <p:nvPr/>
        </p:nvSpPr>
        <p:spPr>
          <a:xfrm>
            <a:off x="8811989" y="1573090"/>
            <a:ext cx="2133597" cy="1330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Actionable Policy</a:t>
            </a:r>
          </a:p>
          <a:p>
            <a:pPr algn="ctr"/>
            <a:r>
              <a:rPr lang="en-SG" noProof="0" dirty="0"/>
              <a:t>Email coupons to specific users.</a:t>
            </a:r>
          </a:p>
        </p:txBody>
      </p:sp>
      <p:sp>
        <p:nvSpPr>
          <p:cNvPr id="11" name="Rectangle 10">
            <a:extLst>
              <a:ext uri="{FF2B5EF4-FFF2-40B4-BE49-F238E27FC236}">
                <a16:creationId xmlns:a16="http://schemas.microsoft.com/office/drawing/2014/main" id="{536ED1B8-AFB2-4579-2216-8A8CB69BB58A}"/>
              </a:ext>
            </a:extLst>
          </p:cNvPr>
          <p:cNvSpPr/>
          <p:nvPr/>
        </p:nvSpPr>
        <p:spPr>
          <a:xfrm>
            <a:off x="2680300" y="4281476"/>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Problem</a:t>
            </a:r>
          </a:p>
          <a:p>
            <a:pPr algn="ctr"/>
            <a:r>
              <a:rPr lang="en-SG" sz="2000" noProof="0" dirty="0"/>
              <a:t>Predict likelihood to buy from website traces.</a:t>
            </a:r>
            <a:endParaRPr lang="en-SG" sz="4000" noProof="0" dirty="0"/>
          </a:p>
        </p:txBody>
      </p:sp>
      <p:sp>
        <p:nvSpPr>
          <p:cNvPr id="12" name="Arrow: Right 11">
            <a:extLst>
              <a:ext uri="{FF2B5EF4-FFF2-40B4-BE49-F238E27FC236}">
                <a16:creationId xmlns:a16="http://schemas.microsoft.com/office/drawing/2014/main" id="{1D8B3C17-8080-D9B1-3A7E-CC2225631D8D}"/>
              </a:ext>
            </a:extLst>
          </p:cNvPr>
          <p:cNvSpPr/>
          <p:nvPr/>
        </p:nvSpPr>
        <p:spPr>
          <a:xfrm rot="2880837">
            <a:off x="2665612" y="3674607"/>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4" name="Arrow: Right 13">
            <a:extLst>
              <a:ext uri="{FF2B5EF4-FFF2-40B4-BE49-F238E27FC236}">
                <a16:creationId xmlns:a16="http://schemas.microsoft.com/office/drawing/2014/main" id="{F7F29A4D-918F-5181-1DBB-DCE5218A43C1}"/>
              </a:ext>
            </a:extLst>
          </p:cNvPr>
          <p:cNvSpPr/>
          <p:nvPr/>
        </p:nvSpPr>
        <p:spPr>
          <a:xfrm>
            <a:off x="5238050" y="4569947"/>
            <a:ext cx="1492044" cy="40374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7" name="Rectangle 16">
            <a:extLst>
              <a:ext uri="{FF2B5EF4-FFF2-40B4-BE49-F238E27FC236}">
                <a16:creationId xmlns:a16="http://schemas.microsoft.com/office/drawing/2014/main" id="{E3D20E54-C5D4-4E81-E3BD-20A89EDEE099}"/>
              </a:ext>
            </a:extLst>
          </p:cNvPr>
          <p:cNvSpPr/>
          <p:nvPr/>
        </p:nvSpPr>
        <p:spPr>
          <a:xfrm>
            <a:off x="6972922" y="4316911"/>
            <a:ext cx="2354342" cy="18669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SG" b="1" noProof="0" dirty="0"/>
              <a:t>AI Solution</a:t>
            </a:r>
          </a:p>
          <a:p>
            <a:pPr algn="ctr"/>
            <a:r>
              <a:rPr lang="en-SG" sz="2000" noProof="0" dirty="0"/>
              <a:t>Given data, predicts odds that user will buy.</a:t>
            </a:r>
            <a:endParaRPr lang="en-SG" sz="4000" noProof="0" dirty="0"/>
          </a:p>
        </p:txBody>
      </p:sp>
      <p:sp>
        <p:nvSpPr>
          <p:cNvPr id="18" name="Arrow: Right 17">
            <a:extLst>
              <a:ext uri="{FF2B5EF4-FFF2-40B4-BE49-F238E27FC236}">
                <a16:creationId xmlns:a16="http://schemas.microsoft.com/office/drawing/2014/main" id="{8C692FBF-D8F6-32AA-373D-4D3B090DBC70}"/>
              </a:ext>
            </a:extLst>
          </p:cNvPr>
          <p:cNvSpPr/>
          <p:nvPr/>
        </p:nvSpPr>
        <p:spPr>
          <a:xfrm rot="18900000">
            <a:off x="8612497" y="3629415"/>
            <a:ext cx="702129" cy="326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SG" noProof="0" dirty="0"/>
          </a:p>
        </p:txBody>
      </p:sp>
      <p:sp>
        <p:nvSpPr>
          <p:cNvPr id="19" name="TextBox 18">
            <a:extLst>
              <a:ext uri="{FF2B5EF4-FFF2-40B4-BE49-F238E27FC236}">
                <a16:creationId xmlns:a16="http://schemas.microsoft.com/office/drawing/2014/main" id="{7D6685E4-0AF7-2074-8A32-4D11AC84771D}"/>
              </a:ext>
            </a:extLst>
          </p:cNvPr>
          <p:cNvSpPr txBox="1"/>
          <p:nvPr/>
        </p:nvSpPr>
        <p:spPr>
          <a:xfrm>
            <a:off x="5219079" y="4973695"/>
            <a:ext cx="1529986" cy="923330"/>
          </a:xfrm>
          <a:prstGeom prst="rect">
            <a:avLst/>
          </a:prstGeom>
          <a:noFill/>
        </p:spPr>
        <p:txBody>
          <a:bodyPr wrap="square" rtlCol="0">
            <a:spAutoFit/>
          </a:bodyPr>
          <a:lstStyle/>
          <a:p>
            <a:r>
              <a:rPr lang="en-SG" noProof="0" dirty="0"/>
              <a:t>+ Time</a:t>
            </a:r>
          </a:p>
          <a:p>
            <a:r>
              <a:rPr lang="en-SG" noProof="0" dirty="0"/>
              <a:t>+ Money</a:t>
            </a:r>
          </a:p>
          <a:p>
            <a:r>
              <a:rPr lang="en-SG" noProof="0" dirty="0"/>
              <a:t>+ Data</a:t>
            </a:r>
          </a:p>
        </p:txBody>
      </p:sp>
      <p:sp>
        <p:nvSpPr>
          <p:cNvPr id="20" name="TextBox 19">
            <a:extLst>
              <a:ext uri="{FF2B5EF4-FFF2-40B4-BE49-F238E27FC236}">
                <a16:creationId xmlns:a16="http://schemas.microsoft.com/office/drawing/2014/main" id="{8F797182-6009-A0FF-8096-6AF601CC7D7B}"/>
              </a:ext>
            </a:extLst>
          </p:cNvPr>
          <p:cNvSpPr txBox="1"/>
          <p:nvPr/>
        </p:nvSpPr>
        <p:spPr>
          <a:xfrm>
            <a:off x="3372894" y="3652600"/>
            <a:ext cx="1355924" cy="369332"/>
          </a:xfrm>
          <a:prstGeom prst="rect">
            <a:avLst/>
          </a:prstGeom>
          <a:noFill/>
        </p:spPr>
        <p:txBody>
          <a:bodyPr wrap="square" rtlCol="0">
            <a:spAutoFit/>
          </a:bodyPr>
          <a:lstStyle/>
          <a:p>
            <a:r>
              <a:rPr lang="en-SG" noProof="0" dirty="0"/>
              <a:t>Modeling</a:t>
            </a:r>
          </a:p>
        </p:txBody>
      </p:sp>
      <p:sp>
        <p:nvSpPr>
          <p:cNvPr id="21" name="TextBox 20">
            <a:extLst>
              <a:ext uri="{FF2B5EF4-FFF2-40B4-BE49-F238E27FC236}">
                <a16:creationId xmlns:a16="http://schemas.microsoft.com/office/drawing/2014/main" id="{9E712B1F-C96A-0FFA-A32B-63CAADB45658}"/>
              </a:ext>
            </a:extLst>
          </p:cNvPr>
          <p:cNvSpPr txBox="1"/>
          <p:nvPr/>
        </p:nvSpPr>
        <p:spPr>
          <a:xfrm>
            <a:off x="7306383" y="3628836"/>
            <a:ext cx="1355924" cy="369332"/>
          </a:xfrm>
          <a:prstGeom prst="rect">
            <a:avLst/>
          </a:prstGeom>
          <a:noFill/>
        </p:spPr>
        <p:txBody>
          <a:bodyPr wrap="square" rtlCol="0">
            <a:spAutoFit/>
          </a:bodyPr>
          <a:lstStyle/>
          <a:p>
            <a:pPr algn="r"/>
            <a:r>
              <a:rPr lang="en-SG" noProof="0" dirty="0"/>
              <a:t>Actioning</a:t>
            </a:r>
          </a:p>
        </p:txBody>
      </p:sp>
      <p:sp>
        <p:nvSpPr>
          <p:cNvPr id="8" name="TextBox 7">
            <a:extLst>
              <a:ext uri="{FF2B5EF4-FFF2-40B4-BE49-F238E27FC236}">
                <a16:creationId xmlns:a16="http://schemas.microsoft.com/office/drawing/2014/main" id="{6471CBEE-E3CD-8834-F7B4-D4570E023F83}"/>
              </a:ext>
            </a:extLst>
          </p:cNvPr>
          <p:cNvSpPr txBox="1"/>
          <p:nvPr/>
        </p:nvSpPr>
        <p:spPr>
          <a:xfrm>
            <a:off x="4302579" y="2053319"/>
            <a:ext cx="3366100" cy="400110"/>
          </a:xfrm>
          <a:prstGeom prst="rect">
            <a:avLst/>
          </a:prstGeom>
          <a:noFill/>
        </p:spPr>
        <p:txBody>
          <a:bodyPr wrap="square" rtlCol="0">
            <a:spAutoFit/>
          </a:bodyPr>
          <a:lstStyle/>
          <a:p>
            <a:pPr algn="ctr"/>
            <a:r>
              <a:rPr lang="en-SG" sz="2000" b="1" noProof="0" dirty="0">
                <a:solidFill>
                  <a:schemeClr val="accent1"/>
                </a:solidFill>
              </a:rPr>
              <a:t>Garbage in, garbage out.</a:t>
            </a:r>
          </a:p>
        </p:txBody>
      </p:sp>
      <p:cxnSp>
        <p:nvCxnSpPr>
          <p:cNvPr id="13" name="Connector: Curved 12">
            <a:extLst>
              <a:ext uri="{FF2B5EF4-FFF2-40B4-BE49-F238E27FC236}">
                <a16:creationId xmlns:a16="http://schemas.microsoft.com/office/drawing/2014/main" id="{9B372574-ED5E-C293-C3CE-860602053815}"/>
              </a:ext>
            </a:extLst>
          </p:cNvPr>
          <p:cNvCxnSpPr>
            <a:cxnSpLocks/>
            <a:stCxn id="8" idx="1"/>
          </p:cNvCxnSpPr>
          <p:nvPr/>
        </p:nvCxnSpPr>
        <p:spPr>
          <a:xfrm rot="10800000" flipV="1">
            <a:off x="3380015" y="2253374"/>
            <a:ext cx="922565" cy="134680"/>
          </a:xfrm>
          <a:prstGeom prst="curvedConnector3">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434F115-3542-EB0B-C3B7-E741ADAC1096}"/>
              </a:ext>
            </a:extLst>
          </p:cNvPr>
          <p:cNvCxnSpPr>
            <a:cxnSpLocks/>
            <a:stCxn id="8" idx="3"/>
          </p:cNvCxnSpPr>
          <p:nvPr/>
        </p:nvCxnSpPr>
        <p:spPr>
          <a:xfrm>
            <a:off x="7668679" y="2253374"/>
            <a:ext cx="922565" cy="134680"/>
          </a:xfrm>
          <a:prstGeom prst="curvedConnector3">
            <a:avLst>
              <a:gd name="adj1" fmla="val 5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29B74B0-B9D4-D014-13FB-B9294DFA8BDC}"/>
              </a:ext>
            </a:extLst>
          </p:cNvPr>
          <p:cNvSpPr txBox="1"/>
          <p:nvPr/>
        </p:nvSpPr>
        <p:spPr>
          <a:xfrm>
            <a:off x="1032794" y="2892241"/>
            <a:ext cx="2347221" cy="584775"/>
          </a:xfrm>
          <a:prstGeom prst="rect">
            <a:avLst/>
          </a:prstGeom>
          <a:noFill/>
        </p:spPr>
        <p:txBody>
          <a:bodyPr wrap="square">
            <a:spAutoFit/>
          </a:bodyPr>
          <a:lstStyle/>
          <a:p>
            <a:pPr algn="ctr"/>
            <a:r>
              <a:rPr lang="en-SG" sz="1600" b="1" noProof="0" dirty="0"/>
              <a:t>Website doesn’t work in Chrome.</a:t>
            </a:r>
            <a:endParaRPr lang="en-SG" sz="3200" b="1" noProof="0" dirty="0"/>
          </a:p>
        </p:txBody>
      </p:sp>
      <p:sp>
        <p:nvSpPr>
          <p:cNvPr id="23" name="TextBox 22">
            <a:extLst>
              <a:ext uri="{FF2B5EF4-FFF2-40B4-BE49-F238E27FC236}">
                <a16:creationId xmlns:a16="http://schemas.microsoft.com/office/drawing/2014/main" id="{D9F48612-FBA2-5214-891A-ED095835CDCE}"/>
              </a:ext>
            </a:extLst>
          </p:cNvPr>
          <p:cNvSpPr txBox="1"/>
          <p:nvPr/>
        </p:nvSpPr>
        <p:spPr>
          <a:xfrm>
            <a:off x="8705176" y="2892241"/>
            <a:ext cx="2347221" cy="584775"/>
          </a:xfrm>
          <a:prstGeom prst="rect">
            <a:avLst/>
          </a:prstGeom>
          <a:noFill/>
        </p:spPr>
        <p:txBody>
          <a:bodyPr wrap="square">
            <a:spAutoFit/>
          </a:bodyPr>
          <a:lstStyle/>
          <a:p>
            <a:pPr algn="ctr"/>
            <a:r>
              <a:rPr lang="en-SG" sz="1600" b="1" noProof="0" dirty="0"/>
              <a:t>Email coupons to non-Chrome users.</a:t>
            </a:r>
            <a:endParaRPr lang="en-SG" sz="3200" b="1" noProof="0" dirty="0"/>
          </a:p>
        </p:txBody>
      </p:sp>
    </p:spTree>
    <p:custDataLst>
      <p:tags r:id="rId1"/>
    </p:custDataLst>
    <p:extLst>
      <p:ext uri="{BB962C8B-B14F-4D97-AF65-F5344CB8AC3E}">
        <p14:creationId xmlns:p14="http://schemas.microsoft.com/office/powerpoint/2010/main" val="189089857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31D3-51F4-013D-08C5-69DEA2C7D787}"/>
              </a:ext>
            </a:extLst>
          </p:cNvPr>
          <p:cNvSpPr>
            <a:spLocks noGrp="1"/>
          </p:cNvSpPr>
          <p:nvPr>
            <p:ph type="title"/>
          </p:nvPr>
        </p:nvSpPr>
        <p:spPr/>
        <p:txBody>
          <a:bodyPr/>
          <a:lstStyle/>
          <a:p>
            <a:r>
              <a:rPr lang="en-US" sz="2400" b="0" dirty="0"/>
              <a:t>General Principles</a:t>
            </a:r>
            <a:br>
              <a:rPr lang="en-US" sz="2400" b="0" dirty="0"/>
            </a:br>
            <a:r>
              <a:rPr lang="en-US" dirty="0"/>
              <a:t>AI Adoption</a:t>
            </a:r>
            <a:endParaRPr lang="en-SG" dirty="0"/>
          </a:p>
        </p:txBody>
      </p:sp>
      <p:sp>
        <p:nvSpPr>
          <p:cNvPr id="3" name="Slide Number Placeholder 2">
            <a:extLst>
              <a:ext uri="{FF2B5EF4-FFF2-40B4-BE49-F238E27FC236}">
                <a16:creationId xmlns:a16="http://schemas.microsoft.com/office/drawing/2014/main" id="{D02855DC-EE6A-70E9-A0AF-B0B1227A835A}"/>
              </a:ext>
            </a:extLst>
          </p:cNvPr>
          <p:cNvSpPr>
            <a:spLocks noGrp="1"/>
          </p:cNvSpPr>
          <p:nvPr>
            <p:ph type="sldNum" sz="quarter" idx="12"/>
          </p:nvPr>
        </p:nvSpPr>
        <p:spPr/>
        <p:txBody>
          <a:bodyPr/>
          <a:lstStyle/>
          <a:p>
            <a:fld id="{CC057153-B650-4DEB-B370-79DDCFDCE934}" type="slidenum">
              <a:rPr lang="en-US" smtClean="0"/>
              <a:t>69</a:t>
            </a:fld>
            <a:endParaRPr lang="en-US"/>
          </a:p>
        </p:txBody>
      </p:sp>
      <p:sp>
        <p:nvSpPr>
          <p:cNvPr id="4" name="Content Placeholder 3">
            <a:extLst>
              <a:ext uri="{FF2B5EF4-FFF2-40B4-BE49-F238E27FC236}">
                <a16:creationId xmlns:a16="http://schemas.microsoft.com/office/drawing/2014/main" id="{D07FE2EB-4BF9-9C08-2385-9EA7D65376AD}"/>
              </a:ext>
            </a:extLst>
          </p:cNvPr>
          <p:cNvSpPr>
            <a:spLocks noGrp="1"/>
          </p:cNvSpPr>
          <p:nvPr>
            <p:ph sz="half" idx="2"/>
          </p:nvPr>
        </p:nvSpPr>
        <p:spPr/>
        <p:txBody>
          <a:bodyPr/>
          <a:lstStyle/>
          <a:p>
            <a:r>
              <a:rPr lang="en-US" b="1" dirty="0"/>
              <a:t>Well-defined modeling and actioning</a:t>
            </a:r>
          </a:p>
          <a:p>
            <a:pPr marL="285750" indent="-285750">
              <a:buFont typeface="Arial" panose="020B0604020202020204" pitchFamily="34" charset="0"/>
              <a:buChar char="•"/>
            </a:pPr>
            <a:r>
              <a:rPr lang="en-US" dirty="0"/>
              <a:t>Translate Business </a:t>
            </a:r>
            <a:r>
              <a:rPr lang="en-US" dirty="0">
                <a:sym typeface="Wingdings" panose="05000000000000000000" pitchFamily="2" charset="2"/>
              </a:rPr>
              <a:t></a:t>
            </a:r>
            <a:r>
              <a:rPr lang="en-US" dirty="0"/>
              <a:t> Math</a:t>
            </a:r>
          </a:p>
          <a:p>
            <a:pPr marL="285750" indent="-285750">
              <a:buFont typeface="Arial" panose="020B0604020202020204" pitchFamily="34" charset="0"/>
              <a:buChar char="•"/>
            </a:pPr>
            <a:r>
              <a:rPr lang="en-US" dirty="0"/>
              <a:t>Well-defined </a:t>
            </a:r>
            <a:r>
              <a:rPr lang="en-US" i="1" dirty="0"/>
              <a:t>business question</a:t>
            </a:r>
            <a:r>
              <a:rPr lang="en-US" dirty="0"/>
              <a:t> and action</a:t>
            </a:r>
          </a:p>
          <a:p>
            <a:pPr marL="285750" indent="-285750">
              <a:buFont typeface="Arial" panose="020B0604020202020204" pitchFamily="34" charset="0"/>
              <a:buChar char="•"/>
            </a:pPr>
            <a:r>
              <a:rPr lang="en-US" dirty="0"/>
              <a:t>Well-defined (and realistic) success metric.</a:t>
            </a:r>
          </a:p>
          <a:p>
            <a:pPr marL="285750" indent="-285750">
              <a:buFont typeface="Arial" panose="020B0604020202020204" pitchFamily="34" charset="0"/>
              <a:buChar char="•"/>
            </a:pPr>
            <a:r>
              <a:rPr lang="en-US" dirty="0"/>
              <a:t>Matches the available data.</a:t>
            </a:r>
          </a:p>
          <a:p>
            <a:endParaRPr lang="en-SG" dirty="0"/>
          </a:p>
        </p:txBody>
      </p:sp>
      <p:sp>
        <p:nvSpPr>
          <p:cNvPr id="5" name="Content Placeholder 4">
            <a:extLst>
              <a:ext uri="{FF2B5EF4-FFF2-40B4-BE49-F238E27FC236}">
                <a16:creationId xmlns:a16="http://schemas.microsoft.com/office/drawing/2014/main" id="{B804105D-D2A7-94F5-5EB6-2F962C8D7F4D}"/>
              </a:ext>
            </a:extLst>
          </p:cNvPr>
          <p:cNvSpPr>
            <a:spLocks noGrp="1"/>
          </p:cNvSpPr>
          <p:nvPr>
            <p:ph sz="quarter" idx="4"/>
          </p:nvPr>
        </p:nvSpPr>
        <p:spPr/>
        <p:txBody>
          <a:bodyPr/>
          <a:lstStyle/>
          <a:p>
            <a:r>
              <a:rPr lang="en-US" b="1" dirty="0"/>
              <a:t>Institutional Buy-in</a:t>
            </a:r>
          </a:p>
          <a:p>
            <a:pPr marL="285750" indent="-285750">
              <a:buFont typeface="Arial" panose="020B0604020202020204" pitchFamily="34" charset="0"/>
              <a:buChar char="•"/>
            </a:pPr>
            <a:r>
              <a:rPr lang="en-US" dirty="0"/>
              <a:t>Measure ROI</a:t>
            </a:r>
          </a:p>
          <a:p>
            <a:pPr marL="285750" indent="-285750">
              <a:buFont typeface="Arial" panose="020B0604020202020204" pitchFamily="34" charset="0"/>
              <a:buChar char="•"/>
            </a:pPr>
            <a:r>
              <a:rPr lang="en-US" dirty="0"/>
              <a:t>Buy-in from management</a:t>
            </a:r>
          </a:p>
          <a:p>
            <a:pPr marL="514350" lvl="1" indent="-285750">
              <a:spcBef>
                <a:spcPts val="600"/>
              </a:spcBef>
            </a:pPr>
            <a:r>
              <a:rPr lang="en-US" sz="1600" dirty="0"/>
              <a:t>Link to business KPI</a:t>
            </a:r>
          </a:p>
          <a:p>
            <a:pPr marL="514350" lvl="1" indent="-285750">
              <a:spcBef>
                <a:spcPts val="600"/>
              </a:spcBef>
            </a:pPr>
            <a:r>
              <a:rPr lang="en-US" sz="1600" dirty="0"/>
              <a:t>Data and model as business assets</a:t>
            </a:r>
          </a:p>
          <a:p>
            <a:pPr marL="514350" lvl="1" indent="-285750">
              <a:spcBef>
                <a:spcPts val="600"/>
              </a:spcBef>
            </a:pPr>
            <a:r>
              <a:rPr lang="en-US" sz="1600" dirty="0"/>
              <a:t>Funding to maintaining data pipeline</a:t>
            </a:r>
          </a:p>
          <a:p>
            <a:pPr marL="285750" indent="-285750">
              <a:buFont typeface="Arial" panose="020B0604020202020204" pitchFamily="34" charset="0"/>
              <a:buChar char="•"/>
            </a:pPr>
            <a:r>
              <a:rPr lang="en-US" dirty="0"/>
              <a:t>Buy-in from users</a:t>
            </a:r>
          </a:p>
          <a:p>
            <a:pPr marL="514350" lvl="1" indent="-285750">
              <a:spcBef>
                <a:spcPts val="600"/>
              </a:spcBef>
            </a:pPr>
            <a:r>
              <a:rPr lang="en-US" sz="1600" dirty="0"/>
              <a:t>User-friendliness</a:t>
            </a:r>
          </a:p>
          <a:p>
            <a:pPr marL="514350" lvl="1" indent="-285750">
              <a:spcBef>
                <a:spcPts val="600"/>
              </a:spcBef>
            </a:pPr>
            <a:r>
              <a:rPr lang="en-US" sz="1600" dirty="0"/>
              <a:t>Explainability of model output</a:t>
            </a:r>
          </a:p>
          <a:p>
            <a:pPr marL="514350" lvl="1" indent="-285750">
              <a:spcBef>
                <a:spcPts val="600"/>
              </a:spcBef>
            </a:pPr>
            <a:r>
              <a:rPr lang="en-US" sz="1600" dirty="0"/>
              <a:t>Carefully choose which decisions to make, and which to leave to users</a:t>
            </a:r>
          </a:p>
          <a:p>
            <a:pPr marL="285750" indent="-285750">
              <a:buFont typeface="Arial" panose="020B0604020202020204" pitchFamily="34" charset="0"/>
              <a:buChar char="•"/>
            </a:pPr>
            <a:r>
              <a:rPr lang="en-US" dirty="0"/>
              <a:t>Regulations (privacy and security)</a:t>
            </a:r>
            <a:endParaRPr lang="en-SG" dirty="0"/>
          </a:p>
        </p:txBody>
      </p:sp>
    </p:spTree>
    <p:extLst>
      <p:ext uri="{BB962C8B-B14F-4D97-AF65-F5344CB8AC3E}">
        <p14:creationId xmlns:p14="http://schemas.microsoft.com/office/powerpoint/2010/main" val="76128692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B5445609-E9FD-54F4-A95E-C5EEAE6333E9}"/>
              </a:ext>
            </a:extLst>
          </p:cNvPr>
          <p:cNvGraphicFramePr>
            <a:graphicFrameLocks noGrp="1"/>
          </p:cNvGraphicFramePr>
          <p:nvPr>
            <p:ph idx="1"/>
            <p:extLst>
              <p:ext uri="{D42A27DB-BD31-4B8C-83A1-F6EECF244321}">
                <p14:modId xmlns:p14="http://schemas.microsoft.com/office/powerpoint/2010/main" val="1608307027"/>
              </p:ext>
            </p:extLst>
          </p:nvPr>
        </p:nvGraphicFramePr>
        <p:xfrm>
          <a:off x="1279525" y="1371600"/>
          <a:ext cx="10088563"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07163C16-F9D2-C084-9D9C-10DFB7803EC1}"/>
              </a:ext>
            </a:extLst>
          </p:cNvPr>
          <p:cNvSpPr txBox="1">
            <a:spLocks/>
          </p:cNvSpPr>
          <p:nvPr/>
        </p:nvSpPr>
        <p:spPr>
          <a:xfrm>
            <a:off x="1279525" y="-36513"/>
            <a:ext cx="9893997" cy="128111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SG" noProof="0" dirty="0"/>
              <a:t>Stages of starting up</a:t>
            </a:r>
          </a:p>
        </p:txBody>
      </p:sp>
      <p:sp>
        <p:nvSpPr>
          <p:cNvPr id="2" name="Slide Number Placeholder 1">
            <a:extLst>
              <a:ext uri="{FF2B5EF4-FFF2-40B4-BE49-F238E27FC236}">
                <a16:creationId xmlns:a16="http://schemas.microsoft.com/office/drawing/2014/main" id="{17680E8B-09CB-8163-3BA2-CFAE9D7EC582}"/>
              </a:ext>
            </a:extLst>
          </p:cNvPr>
          <p:cNvSpPr>
            <a:spLocks noGrp="1"/>
          </p:cNvSpPr>
          <p:nvPr>
            <p:ph type="sldNum" sz="quarter" idx="12"/>
          </p:nvPr>
        </p:nvSpPr>
        <p:spPr/>
        <p:txBody>
          <a:bodyPr/>
          <a:lstStyle/>
          <a:p>
            <a:fld id="{CC057153-B650-4DEB-B370-79DDCFDCE934}" type="slidenum">
              <a:rPr lang="en-SG" noProof="0" smtClean="0"/>
              <a:t>7</a:t>
            </a:fld>
            <a:endParaRPr lang="en-SG" noProof="0" dirty="0"/>
          </a:p>
        </p:txBody>
      </p:sp>
    </p:spTree>
    <p:extLst>
      <p:ext uri="{BB962C8B-B14F-4D97-AF65-F5344CB8AC3E}">
        <p14:creationId xmlns:p14="http://schemas.microsoft.com/office/powerpoint/2010/main" val="420229476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78EC-F576-5FD6-1643-FCB1C0C15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2FB0B-073D-FA05-CEC7-74E4EC82F993}"/>
              </a:ext>
            </a:extLst>
          </p:cNvPr>
          <p:cNvSpPr>
            <a:spLocks noGrp="1"/>
          </p:cNvSpPr>
          <p:nvPr>
            <p:ph type="title"/>
          </p:nvPr>
        </p:nvSpPr>
        <p:spPr/>
        <p:txBody>
          <a:bodyPr/>
          <a:lstStyle/>
          <a:p>
            <a:r>
              <a:rPr lang="en-US" sz="2400" b="0" dirty="0"/>
              <a:t>General Principles</a:t>
            </a:r>
            <a:br>
              <a:rPr lang="en-US" sz="2400" b="0" dirty="0"/>
            </a:br>
            <a:r>
              <a:rPr lang="en-US" dirty="0"/>
              <a:t>AI Adoption</a:t>
            </a:r>
            <a:endParaRPr lang="en-SG" dirty="0"/>
          </a:p>
        </p:txBody>
      </p:sp>
      <p:sp>
        <p:nvSpPr>
          <p:cNvPr id="3" name="Slide Number Placeholder 2">
            <a:extLst>
              <a:ext uri="{FF2B5EF4-FFF2-40B4-BE49-F238E27FC236}">
                <a16:creationId xmlns:a16="http://schemas.microsoft.com/office/drawing/2014/main" id="{D15FC31D-3EDF-85BC-D4A4-9DEF57C78618}"/>
              </a:ext>
            </a:extLst>
          </p:cNvPr>
          <p:cNvSpPr>
            <a:spLocks noGrp="1"/>
          </p:cNvSpPr>
          <p:nvPr>
            <p:ph type="sldNum" sz="quarter" idx="12"/>
          </p:nvPr>
        </p:nvSpPr>
        <p:spPr/>
        <p:txBody>
          <a:bodyPr/>
          <a:lstStyle/>
          <a:p>
            <a:fld id="{CC057153-B650-4DEB-B370-79DDCFDCE934}" type="slidenum">
              <a:rPr lang="en-US" smtClean="0"/>
              <a:t>70</a:t>
            </a:fld>
            <a:endParaRPr lang="en-US"/>
          </a:p>
        </p:txBody>
      </p:sp>
      <p:sp>
        <p:nvSpPr>
          <p:cNvPr id="4" name="Content Placeholder 3">
            <a:extLst>
              <a:ext uri="{FF2B5EF4-FFF2-40B4-BE49-F238E27FC236}">
                <a16:creationId xmlns:a16="http://schemas.microsoft.com/office/drawing/2014/main" id="{4D8FEF00-ADEE-A56A-ED67-5234AA4AE768}"/>
              </a:ext>
            </a:extLst>
          </p:cNvPr>
          <p:cNvSpPr>
            <a:spLocks noGrp="1"/>
          </p:cNvSpPr>
          <p:nvPr>
            <p:ph sz="half" idx="2"/>
          </p:nvPr>
        </p:nvSpPr>
        <p:spPr/>
        <p:txBody>
          <a:bodyPr/>
          <a:lstStyle/>
          <a:p>
            <a:pPr lvl="0">
              <a:defRPr/>
            </a:pPr>
            <a:r>
              <a:rPr lang="en-US" b="1" dirty="0">
                <a:solidFill>
                  <a:prstClr val="black"/>
                </a:solidFill>
              </a:rPr>
              <a:t>Data pipeline</a:t>
            </a:r>
          </a:p>
          <a:p>
            <a:pPr marL="285750" lvl="0" indent="-285750">
              <a:buFont typeface="Arial" panose="020B0604020202020204" pitchFamily="34" charset="0"/>
              <a:buChar char="•"/>
              <a:defRPr/>
            </a:pPr>
            <a:r>
              <a:rPr lang="en-US" dirty="0">
                <a:solidFill>
                  <a:prstClr val="black"/>
                </a:solidFill>
              </a:rPr>
              <a:t>Access to good quality and sufficient data.</a:t>
            </a:r>
          </a:p>
          <a:p>
            <a:pPr marL="285750" lvl="0" indent="-285750">
              <a:buFont typeface="Arial" panose="020B0604020202020204" pitchFamily="34" charset="0"/>
              <a:buChar char="•"/>
              <a:defRPr/>
            </a:pPr>
            <a:r>
              <a:rPr lang="en-US" dirty="0">
                <a:solidFill>
                  <a:prstClr val="black"/>
                </a:solidFill>
              </a:rPr>
              <a:t>Continuously collect data in the normal course of business.</a:t>
            </a:r>
          </a:p>
          <a:p>
            <a:pPr marL="514350" lvl="1" indent="-285750">
              <a:spcBef>
                <a:spcPts val="600"/>
              </a:spcBef>
              <a:defRPr/>
            </a:pPr>
            <a:r>
              <a:rPr lang="en-SG" sz="1600" i="1" dirty="0">
                <a:solidFill>
                  <a:prstClr val="black"/>
                </a:solidFill>
              </a:rPr>
              <a:t>Model drift:</a:t>
            </a:r>
            <a:r>
              <a:rPr lang="en-SG" sz="1600" dirty="0">
                <a:solidFill>
                  <a:prstClr val="black"/>
                </a:solidFill>
              </a:rPr>
              <a:t> </a:t>
            </a:r>
            <a:r>
              <a:rPr lang="en-US" sz="1600" dirty="0">
                <a:solidFill>
                  <a:prstClr val="black"/>
                </a:solidFill>
              </a:rPr>
              <a:t>models </a:t>
            </a:r>
            <a:r>
              <a:rPr lang="en-SG" sz="1600" dirty="0">
                <a:solidFill>
                  <a:prstClr val="black"/>
                </a:solidFill>
              </a:rPr>
              <a:t>degrade in quality over time as the world slowly changes.</a:t>
            </a:r>
            <a:endParaRPr lang="en-US" sz="1600" dirty="0">
              <a:solidFill>
                <a:prstClr val="black"/>
              </a:solidFill>
            </a:endParaRPr>
          </a:p>
          <a:p>
            <a:pPr marL="285750" lvl="0" indent="-285750">
              <a:buFont typeface="Arial" panose="020B0604020202020204" pitchFamily="34" charset="0"/>
              <a:buChar char="•"/>
              <a:defRPr/>
            </a:pPr>
            <a:r>
              <a:rPr lang="en-US" dirty="0">
                <a:solidFill>
                  <a:prstClr val="black"/>
                </a:solidFill>
              </a:rPr>
              <a:t>Infrastructure</a:t>
            </a:r>
          </a:p>
          <a:p>
            <a:pPr marL="514350" lvl="1" indent="-285750">
              <a:spcBef>
                <a:spcPts val="600"/>
              </a:spcBef>
              <a:defRPr/>
            </a:pPr>
            <a:r>
              <a:rPr lang="en-US" sz="1600" dirty="0">
                <a:solidFill>
                  <a:prstClr val="black"/>
                </a:solidFill>
              </a:rPr>
              <a:t>Data cleaning</a:t>
            </a:r>
          </a:p>
          <a:p>
            <a:pPr marL="514350" lvl="1" indent="-285750">
              <a:spcBef>
                <a:spcPts val="600"/>
              </a:spcBef>
              <a:defRPr/>
            </a:pPr>
            <a:r>
              <a:rPr lang="en-US" sz="1600" dirty="0">
                <a:solidFill>
                  <a:prstClr val="black"/>
                </a:solidFill>
              </a:rPr>
              <a:t>Warehousing</a:t>
            </a:r>
          </a:p>
          <a:p>
            <a:pPr marL="514350" lvl="1" indent="-285750">
              <a:spcBef>
                <a:spcPts val="600"/>
              </a:spcBef>
              <a:defRPr/>
            </a:pPr>
            <a:r>
              <a:rPr lang="en-US" sz="1600" dirty="0">
                <a:solidFill>
                  <a:prstClr val="black"/>
                </a:solidFill>
              </a:rPr>
              <a:t>Sunsetting</a:t>
            </a:r>
            <a:endParaRPr lang="en-US" dirty="0">
              <a:solidFill>
                <a:prstClr val="black"/>
              </a:solidFill>
            </a:endParaRPr>
          </a:p>
          <a:p>
            <a:pPr marL="285750" lvl="0" indent="-285750">
              <a:buFont typeface="Arial" panose="020B0604020202020204" pitchFamily="34" charset="0"/>
              <a:buChar char="•"/>
              <a:defRPr/>
            </a:pPr>
            <a:r>
              <a:rPr lang="en-US" dirty="0">
                <a:solidFill>
                  <a:prstClr val="black"/>
                </a:solidFill>
              </a:rPr>
              <a:t>Compliance</a:t>
            </a:r>
          </a:p>
          <a:p>
            <a:pPr marL="514350" lvl="1" indent="-285750">
              <a:defRPr/>
            </a:pPr>
            <a:endParaRPr lang="en-US" dirty="0">
              <a:solidFill>
                <a:prstClr val="black"/>
              </a:solidFill>
            </a:endParaRPr>
          </a:p>
          <a:p>
            <a:endParaRPr lang="en-SG" dirty="0"/>
          </a:p>
        </p:txBody>
      </p:sp>
      <p:sp>
        <p:nvSpPr>
          <p:cNvPr id="7" name="Content Placeholder 6">
            <a:extLst>
              <a:ext uri="{FF2B5EF4-FFF2-40B4-BE49-F238E27FC236}">
                <a16:creationId xmlns:a16="http://schemas.microsoft.com/office/drawing/2014/main" id="{4AD2C5AD-20F3-63D1-EB6E-3BDA2CA4C740}"/>
              </a:ext>
            </a:extLst>
          </p:cNvPr>
          <p:cNvSpPr>
            <a:spLocks noGrp="1"/>
          </p:cNvSpPr>
          <p:nvPr>
            <p:ph sz="quarter" idx="4"/>
          </p:nvPr>
        </p:nvSpPr>
        <p:spPr/>
        <p:txBody>
          <a:bodyPr/>
          <a:lstStyle/>
          <a:p>
            <a:endParaRPr lang="en-SG" dirty="0"/>
          </a:p>
        </p:txBody>
      </p:sp>
    </p:spTree>
    <p:extLst>
      <p:ext uri="{BB962C8B-B14F-4D97-AF65-F5344CB8AC3E}">
        <p14:creationId xmlns:p14="http://schemas.microsoft.com/office/powerpoint/2010/main" val="68604800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CDD1-03B7-A18D-C151-EF0D54DE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01899-A358-9BFF-012F-9BF36F451471}"/>
              </a:ext>
            </a:extLst>
          </p:cNvPr>
          <p:cNvSpPr>
            <a:spLocks noGrp="1"/>
          </p:cNvSpPr>
          <p:nvPr>
            <p:ph type="title"/>
          </p:nvPr>
        </p:nvSpPr>
        <p:spPr/>
        <p:txBody>
          <a:bodyPr/>
          <a:lstStyle/>
          <a:p>
            <a:r>
              <a:rPr lang="en-US" sz="2400" b="0" dirty="0"/>
              <a:t>General Principles</a:t>
            </a:r>
            <a:br>
              <a:rPr lang="en-US" dirty="0"/>
            </a:br>
            <a:r>
              <a:rPr lang="en-US" dirty="0"/>
              <a:t>Building an AI Product</a:t>
            </a:r>
            <a:endParaRPr lang="en-SG" dirty="0"/>
          </a:p>
        </p:txBody>
      </p:sp>
      <p:sp>
        <p:nvSpPr>
          <p:cNvPr id="3" name="Slide Number Placeholder 2">
            <a:extLst>
              <a:ext uri="{FF2B5EF4-FFF2-40B4-BE49-F238E27FC236}">
                <a16:creationId xmlns:a16="http://schemas.microsoft.com/office/drawing/2014/main" id="{53AF8CF3-44CF-F504-7868-BDCC05C5A29A}"/>
              </a:ext>
            </a:extLst>
          </p:cNvPr>
          <p:cNvSpPr>
            <a:spLocks noGrp="1"/>
          </p:cNvSpPr>
          <p:nvPr>
            <p:ph type="sldNum" sz="quarter" idx="12"/>
          </p:nvPr>
        </p:nvSpPr>
        <p:spPr/>
        <p:txBody>
          <a:bodyPr/>
          <a:lstStyle/>
          <a:p>
            <a:fld id="{CC057153-B650-4DEB-B370-79DDCFDCE934}" type="slidenum">
              <a:rPr lang="en-US" smtClean="0"/>
              <a:t>71</a:t>
            </a:fld>
            <a:endParaRPr lang="en-US"/>
          </a:p>
        </p:txBody>
      </p:sp>
      <p:sp>
        <p:nvSpPr>
          <p:cNvPr id="4" name="Content Placeholder 3">
            <a:extLst>
              <a:ext uri="{FF2B5EF4-FFF2-40B4-BE49-F238E27FC236}">
                <a16:creationId xmlns:a16="http://schemas.microsoft.com/office/drawing/2014/main" id="{F086F899-207A-CD08-F27D-6D5C47E542B6}"/>
              </a:ext>
            </a:extLst>
          </p:cNvPr>
          <p:cNvSpPr>
            <a:spLocks noGrp="1"/>
          </p:cNvSpPr>
          <p:nvPr>
            <p:ph sz="half" idx="2"/>
          </p:nvPr>
        </p:nvSpPr>
        <p:spPr/>
        <p:txBody>
          <a:bodyPr>
            <a:normAutofit/>
          </a:bodyPr>
          <a:lstStyle/>
          <a:p>
            <a:r>
              <a:rPr lang="en-US" b="1" dirty="0"/>
              <a:t>Engineering Practice</a:t>
            </a:r>
          </a:p>
          <a:p>
            <a:pPr marL="285750" indent="-285750">
              <a:buFont typeface="Arial" panose="020B0604020202020204" pitchFamily="34" charset="0"/>
              <a:buChar char="•"/>
            </a:pPr>
            <a:r>
              <a:rPr lang="en-US" dirty="0"/>
              <a:t>Engineering management</a:t>
            </a:r>
          </a:p>
          <a:p>
            <a:pPr marL="514350" lvl="1" indent="-285750">
              <a:spcBef>
                <a:spcPts val="600"/>
              </a:spcBef>
            </a:pPr>
            <a:r>
              <a:rPr lang="en-US" sz="1600" dirty="0"/>
              <a:t>Documented design decisions</a:t>
            </a:r>
          </a:p>
          <a:p>
            <a:pPr marL="514350" lvl="1" indent="-285750">
              <a:spcBef>
                <a:spcPts val="600"/>
              </a:spcBef>
            </a:pPr>
            <a:r>
              <a:rPr lang="en-US" sz="1600" dirty="0"/>
              <a:t>Deterministic builds</a:t>
            </a:r>
          </a:p>
          <a:p>
            <a:pPr marL="514350" lvl="1" indent="-285750">
              <a:spcBef>
                <a:spcPts val="600"/>
              </a:spcBef>
            </a:pPr>
            <a:r>
              <a:rPr lang="en-US" sz="1600" dirty="0"/>
              <a:t>Dependency management</a:t>
            </a:r>
          </a:p>
          <a:p>
            <a:pPr marL="285750" indent="-285750">
              <a:buFont typeface="Arial" panose="020B0604020202020204" pitchFamily="34" charset="0"/>
              <a:buChar char="•"/>
            </a:pPr>
            <a:r>
              <a:rPr lang="en-US" dirty="0"/>
              <a:t>Data management</a:t>
            </a:r>
          </a:p>
          <a:p>
            <a:pPr marL="514350" lvl="1" indent="-285750">
              <a:spcBef>
                <a:spcPts val="600"/>
              </a:spcBef>
            </a:pPr>
            <a:r>
              <a:rPr lang="en-US" sz="1600" dirty="0"/>
              <a:t>Train/Val/Test split</a:t>
            </a:r>
          </a:p>
          <a:p>
            <a:pPr marL="514350" lvl="1" indent="-285750">
              <a:spcBef>
                <a:spcPts val="600"/>
              </a:spcBef>
            </a:pPr>
            <a:r>
              <a:rPr lang="en-US" sz="1600" dirty="0"/>
              <a:t>Ingestion / Retirement policy</a:t>
            </a:r>
          </a:p>
          <a:p>
            <a:pPr marL="285750" indent="-285750">
              <a:buFont typeface="Arial" panose="020B0604020202020204" pitchFamily="34" charset="0"/>
              <a:buChar char="•"/>
            </a:pPr>
            <a:r>
              <a:rPr lang="en-US" dirty="0"/>
              <a:t>Performance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Data drift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600" dirty="0"/>
              <a:t>Resource use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600" dirty="0"/>
              <a:t>Latency monitoring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600" dirty="0"/>
              <a:t>Cost monitoring</a:t>
            </a:r>
          </a:p>
          <a:p>
            <a:pPr marL="285750" indent="-285750">
              <a:buFont typeface="Arial" panose="020B0604020202020204" pitchFamily="34" charset="0"/>
              <a:buChar char="•"/>
            </a:pPr>
            <a:r>
              <a:rPr lang="en-US" dirty="0"/>
              <a:t>SaaS engineering considerations</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Univers"/>
                <a:ea typeface="+mn-ea"/>
                <a:cs typeface="+mn-cs"/>
              </a:rPr>
              <a:t>Scaling</a:t>
            </a:r>
          </a:p>
          <a:p>
            <a:pPr marL="514350" marR="0" lvl="1"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Univers"/>
                <a:ea typeface="+mn-ea"/>
                <a:cs typeface="+mn-cs"/>
              </a:rPr>
              <a:t>A/B Testing and Rollouts</a:t>
            </a:r>
          </a:p>
          <a:p>
            <a:endParaRPr lang="en-SG" dirty="0"/>
          </a:p>
        </p:txBody>
      </p:sp>
      <p:sp>
        <p:nvSpPr>
          <p:cNvPr id="5" name="Content Placeholder 4">
            <a:extLst>
              <a:ext uri="{FF2B5EF4-FFF2-40B4-BE49-F238E27FC236}">
                <a16:creationId xmlns:a16="http://schemas.microsoft.com/office/drawing/2014/main" id="{53FE887F-D44B-AD9E-E9A4-BDC1E89F68CC}"/>
              </a:ext>
            </a:extLst>
          </p:cNvPr>
          <p:cNvSpPr>
            <a:spLocks noGrp="1"/>
          </p:cNvSpPr>
          <p:nvPr>
            <p:ph sz="quarter" idx="4"/>
          </p:nvPr>
        </p:nvSpPr>
        <p:spPr/>
        <p:txBody>
          <a:bodyPr>
            <a:normAutofit/>
          </a:bodyPr>
          <a:lstStyle/>
          <a:p>
            <a:r>
              <a:rPr lang="en-US" b="1" dirty="0"/>
              <a:t>Risk Management</a:t>
            </a:r>
          </a:p>
          <a:p>
            <a:pPr marL="285750" indent="-285750">
              <a:buFont typeface="Arial" panose="020B0604020202020204" pitchFamily="34" charset="0"/>
              <a:buChar char="•"/>
            </a:pPr>
            <a:r>
              <a:rPr lang="en-US"/>
              <a:t>Customer-facing</a:t>
            </a:r>
            <a:endParaRPr lang="en-US" dirty="0"/>
          </a:p>
          <a:p>
            <a:pPr marL="514350" lvl="1" indent="-285750">
              <a:spcBef>
                <a:spcPts val="600"/>
              </a:spcBef>
            </a:pPr>
            <a:r>
              <a:rPr lang="en-US" sz="1600" dirty="0"/>
              <a:t>Guardrails</a:t>
            </a:r>
          </a:p>
          <a:p>
            <a:pPr marL="514350" lvl="1" indent="-285750">
              <a:spcBef>
                <a:spcPts val="600"/>
              </a:spcBef>
            </a:pPr>
            <a:r>
              <a:rPr lang="en-US" sz="1600" dirty="0"/>
              <a:t>Chatbot information leak</a:t>
            </a:r>
            <a:br>
              <a:rPr lang="en-US" sz="1600" dirty="0"/>
            </a:br>
            <a:r>
              <a:rPr lang="en-US" sz="1400" dirty="0"/>
              <a:t>(e.g., “total expenditure” on a CS skins website)</a:t>
            </a:r>
            <a:endParaRPr lang="en-US" sz="1600" dirty="0"/>
          </a:p>
          <a:p>
            <a:pPr marL="514350" lvl="1" indent="-285750">
              <a:spcBef>
                <a:spcPts val="600"/>
              </a:spcBef>
            </a:pPr>
            <a:r>
              <a:rPr lang="en-US" sz="1600" dirty="0"/>
              <a:t>Escalation pipeline</a:t>
            </a:r>
            <a:br>
              <a:rPr lang="en-US" sz="1600" dirty="0"/>
            </a:br>
            <a:r>
              <a:rPr lang="en-US" sz="1400" dirty="0"/>
              <a:t>(to a more advanced AI or eventually a human)</a:t>
            </a:r>
          </a:p>
          <a:p>
            <a:endParaRPr lang="en-US" dirty="0"/>
          </a:p>
          <a:p>
            <a:endParaRPr lang="en-US" dirty="0"/>
          </a:p>
          <a:p>
            <a:endParaRPr lang="en-US" b="1" dirty="0"/>
          </a:p>
          <a:p>
            <a:endParaRPr lang="en-US" b="1" dirty="0"/>
          </a:p>
          <a:p>
            <a:endParaRPr lang="en-US" b="1" dirty="0"/>
          </a:p>
          <a:p>
            <a:r>
              <a:rPr lang="en-US" sz="2000" b="1" dirty="0"/>
              <a:t>Don’t implement all these immediately! </a:t>
            </a:r>
            <a:r>
              <a:rPr lang="en-US" dirty="0"/>
              <a:t>Make good engineering decisions now so you can implement them easily later.</a:t>
            </a:r>
          </a:p>
          <a:p>
            <a:endParaRPr lang="en-US" dirty="0"/>
          </a:p>
        </p:txBody>
      </p:sp>
      <p:sp>
        <p:nvSpPr>
          <p:cNvPr id="7" name="TextBox 6">
            <a:extLst>
              <a:ext uri="{FF2B5EF4-FFF2-40B4-BE49-F238E27FC236}">
                <a16:creationId xmlns:a16="http://schemas.microsoft.com/office/drawing/2014/main" id="{B6B2ABFD-E7C5-5D8F-9BF8-9CD5A72679B4}"/>
              </a:ext>
            </a:extLst>
          </p:cNvPr>
          <p:cNvSpPr txBox="1"/>
          <p:nvPr/>
        </p:nvSpPr>
        <p:spPr>
          <a:xfrm>
            <a:off x="1280160" y="6330187"/>
            <a:ext cx="4563750" cy="258532"/>
          </a:xfrm>
          <a:prstGeom prst="rect">
            <a:avLst/>
          </a:prstGeom>
          <a:noFill/>
        </p:spPr>
        <p:txBody>
          <a:bodyPr wrap="square">
            <a:spAutoFit/>
          </a:bodyPr>
          <a:lstStyle/>
          <a:p>
            <a:pPr marR="0" lvl="1" indent="0" algn="r" defTabSz="914400" rtl="0" eaLnBrk="1" fontAlgn="auto" latinLnBrk="0" hangingPunct="1">
              <a:lnSpc>
                <a:spcPct val="90000"/>
              </a:lnSpc>
              <a:spcBef>
                <a:spcPts val="600"/>
              </a:spcBef>
              <a:spcAft>
                <a:spcPts val="0"/>
              </a:spcAft>
              <a:buClrTx/>
              <a:buSzTx/>
              <a:buNone/>
              <a:tabLst/>
              <a:defRPr/>
            </a:pPr>
            <a:r>
              <a:rPr lang="en-US" sz="1200" i="1" dirty="0">
                <a:solidFill>
                  <a:prstClr val="black"/>
                </a:solidFill>
                <a:latin typeface="Univers"/>
              </a:rPr>
              <a:t>…and many more</a:t>
            </a:r>
            <a:endParaRPr lang="en-US" sz="1400" i="1" dirty="0"/>
          </a:p>
        </p:txBody>
      </p:sp>
    </p:spTree>
    <p:extLst>
      <p:ext uri="{BB962C8B-B14F-4D97-AF65-F5344CB8AC3E}">
        <p14:creationId xmlns:p14="http://schemas.microsoft.com/office/powerpoint/2010/main" val="6721223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CDCAC4-24F9-726F-A84D-A106E0E17B01}"/>
              </a:ext>
            </a:extLst>
          </p:cNvPr>
          <p:cNvSpPr>
            <a:spLocks noGrp="1"/>
          </p:cNvSpPr>
          <p:nvPr>
            <p:ph type="title"/>
          </p:nvPr>
        </p:nvSpPr>
        <p:spPr/>
        <p:txBody>
          <a:bodyPr/>
          <a:lstStyle/>
          <a:p>
            <a:r>
              <a:rPr lang="en-SG" noProof="0" dirty="0"/>
              <a:t>Specific</a:t>
            </a:r>
            <a:br>
              <a:rPr lang="en-SG" noProof="0" dirty="0"/>
            </a:br>
            <a:r>
              <a:rPr lang="en-SG" noProof="0" dirty="0"/>
              <a:t>Dangers</a:t>
            </a:r>
          </a:p>
        </p:txBody>
      </p:sp>
      <p:sp>
        <p:nvSpPr>
          <p:cNvPr id="3" name="Slide Number Placeholder 2">
            <a:extLst>
              <a:ext uri="{FF2B5EF4-FFF2-40B4-BE49-F238E27FC236}">
                <a16:creationId xmlns:a16="http://schemas.microsoft.com/office/drawing/2014/main" id="{1BA960B4-1DB8-7943-FDA4-B5398534E257}"/>
              </a:ext>
            </a:extLst>
          </p:cNvPr>
          <p:cNvSpPr>
            <a:spLocks noGrp="1"/>
          </p:cNvSpPr>
          <p:nvPr>
            <p:ph type="sldNum" sz="quarter" idx="12"/>
          </p:nvPr>
        </p:nvSpPr>
        <p:spPr/>
        <p:txBody>
          <a:bodyPr/>
          <a:lstStyle/>
          <a:p>
            <a:fld id="{CC057153-B650-4DEB-B370-79DDCFDCE934}" type="slidenum">
              <a:rPr lang="en-SG" noProof="0" smtClean="0"/>
              <a:t>72</a:t>
            </a:fld>
            <a:endParaRPr lang="en-SG" noProof="0" dirty="0"/>
          </a:p>
        </p:txBody>
      </p:sp>
      <p:sp>
        <p:nvSpPr>
          <p:cNvPr id="6" name="Content Placeholder 5">
            <a:extLst>
              <a:ext uri="{FF2B5EF4-FFF2-40B4-BE49-F238E27FC236}">
                <a16:creationId xmlns:a16="http://schemas.microsoft.com/office/drawing/2014/main" id="{C9BD00A4-2379-0DCB-4553-4AECE7DD1552}"/>
              </a:ext>
            </a:extLst>
          </p:cNvPr>
          <p:cNvSpPr>
            <a:spLocks noGrp="1"/>
          </p:cNvSpPr>
          <p:nvPr>
            <p:ph sz="half" idx="2"/>
          </p:nvPr>
        </p:nvSpPr>
        <p:spPr/>
        <p:txBody>
          <a:bodyPr/>
          <a:lstStyle/>
          <a:p>
            <a:endParaRPr lang="en-SG" noProof="0" dirty="0"/>
          </a:p>
        </p:txBody>
      </p:sp>
      <p:sp>
        <p:nvSpPr>
          <p:cNvPr id="7" name="Content Placeholder 6">
            <a:extLst>
              <a:ext uri="{FF2B5EF4-FFF2-40B4-BE49-F238E27FC236}">
                <a16:creationId xmlns:a16="http://schemas.microsoft.com/office/drawing/2014/main" id="{E1488D80-B8CA-3EEE-5CBA-038AEC27CB8C}"/>
              </a:ext>
            </a:extLst>
          </p:cNvPr>
          <p:cNvSpPr>
            <a:spLocks noGrp="1"/>
          </p:cNvSpPr>
          <p:nvPr>
            <p:ph sz="quarter" idx="4"/>
          </p:nvPr>
        </p:nvSpPr>
        <p:spPr/>
        <p:txBody>
          <a:bodyPr/>
          <a:lstStyle/>
          <a:p>
            <a:r>
              <a:rPr lang="en-SG" noProof="0" dirty="0"/>
              <a:t>Moat</a:t>
            </a:r>
          </a:p>
          <a:p>
            <a:r>
              <a:rPr lang="en-SG" noProof="0" dirty="0"/>
              <a:t>Platform Risk</a:t>
            </a:r>
          </a:p>
          <a:p>
            <a:r>
              <a:rPr lang="en-SG" noProof="0" dirty="0"/>
              <a:t>Unexpected Behaviour</a:t>
            </a:r>
          </a:p>
          <a:p>
            <a:r>
              <a:rPr lang="en-SG" noProof="0" dirty="0"/>
              <a:t>AI Model Subsidy</a:t>
            </a:r>
          </a:p>
          <a:p>
            <a:endParaRPr lang="en-SG" noProof="0" dirty="0"/>
          </a:p>
          <a:p>
            <a:endParaRPr lang="en-SG" dirty="0"/>
          </a:p>
          <a:p>
            <a:endParaRPr lang="en-SG" noProof="0" dirty="0"/>
          </a:p>
          <a:p>
            <a:endParaRPr lang="en-SG" dirty="0"/>
          </a:p>
          <a:p>
            <a:endParaRPr lang="en-SG" noProof="0" dirty="0"/>
          </a:p>
          <a:p>
            <a:endParaRPr lang="en-SG" noProof="0" dirty="0"/>
          </a:p>
          <a:p>
            <a:pPr algn="r"/>
            <a:r>
              <a:rPr lang="en-SG" i="1" dirty="0"/>
              <a:t>…and many, many more!</a:t>
            </a:r>
            <a:endParaRPr lang="en-SG" i="1" noProof="0" dirty="0"/>
          </a:p>
        </p:txBody>
      </p:sp>
    </p:spTree>
    <p:extLst>
      <p:ext uri="{BB962C8B-B14F-4D97-AF65-F5344CB8AC3E}">
        <p14:creationId xmlns:p14="http://schemas.microsoft.com/office/powerpoint/2010/main" val="370841034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9A30-24E7-CC50-E779-36C449DA7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5E3EB-59CE-C5E7-B7C8-794D5D70C2F9}"/>
              </a:ext>
            </a:extLst>
          </p:cNvPr>
          <p:cNvSpPr>
            <a:spLocks noGrp="1"/>
          </p:cNvSpPr>
          <p:nvPr>
            <p:ph type="title"/>
          </p:nvPr>
        </p:nvSpPr>
        <p:spPr/>
        <p:txBody>
          <a:bodyPr/>
          <a:lstStyle/>
          <a:p>
            <a:r>
              <a:rPr lang="en-SG" sz="2800" b="0" noProof="0" dirty="0"/>
              <a:t>Danger of</a:t>
            </a:r>
            <a:br>
              <a:rPr lang="en-SG" sz="2800" b="0" noProof="0" dirty="0"/>
            </a:br>
            <a:r>
              <a:rPr lang="en-SG" noProof="0" dirty="0"/>
              <a:t>lack of defensible moat</a:t>
            </a:r>
          </a:p>
        </p:txBody>
      </p:sp>
      <p:sp>
        <p:nvSpPr>
          <p:cNvPr id="4" name="Slide Number Placeholder 3">
            <a:extLst>
              <a:ext uri="{FF2B5EF4-FFF2-40B4-BE49-F238E27FC236}">
                <a16:creationId xmlns:a16="http://schemas.microsoft.com/office/drawing/2014/main" id="{8F60E1EC-9C87-A709-F906-DFDC89B808ED}"/>
              </a:ext>
            </a:extLst>
          </p:cNvPr>
          <p:cNvSpPr>
            <a:spLocks noGrp="1"/>
          </p:cNvSpPr>
          <p:nvPr>
            <p:ph type="sldNum" sz="quarter" idx="12"/>
          </p:nvPr>
        </p:nvSpPr>
        <p:spPr/>
        <p:txBody>
          <a:bodyPr/>
          <a:lstStyle/>
          <a:p>
            <a:fld id="{CC057153-B650-4DEB-B370-79DDCFDCE934}" type="slidenum">
              <a:rPr lang="en-SG" noProof="0" smtClean="0"/>
              <a:t>73</a:t>
            </a:fld>
            <a:endParaRPr lang="en-SG" noProof="0" dirty="0"/>
          </a:p>
        </p:txBody>
      </p:sp>
      <p:sp>
        <p:nvSpPr>
          <p:cNvPr id="6" name="Content Placeholder 5">
            <a:extLst>
              <a:ext uri="{FF2B5EF4-FFF2-40B4-BE49-F238E27FC236}">
                <a16:creationId xmlns:a16="http://schemas.microsoft.com/office/drawing/2014/main" id="{0CA9E2A8-1A37-C5C5-2258-E358381FAC03}"/>
              </a:ext>
            </a:extLst>
          </p:cNvPr>
          <p:cNvSpPr>
            <a:spLocks noGrp="1"/>
          </p:cNvSpPr>
          <p:nvPr>
            <p:ph sz="half" idx="2"/>
          </p:nvPr>
        </p:nvSpPr>
        <p:spPr/>
        <p:txBody>
          <a:bodyPr/>
          <a:lstStyle/>
          <a:p>
            <a:r>
              <a:rPr lang="en-SG" noProof="0" dirty="0"/>
              <a:t>You must protect your startup from being cloned/cannibalized. This may be:</a:t>
            </a:r>
          </a:p>
          <a:p>
            <a:pPr marL="285750" indent="-108000">
              <a:buFont typeface="Arial" panose="020B0604020202020204" pitchFamily="34" charset="0"/>
              <a:buChar char="•"/>
            </a:pPr>
            <a:r>
              <a:rPr lang="en-SG" i="1" noProof="0" dirty="0"/>
              <a:t>innovation barrier</a:t>
            </a:r>
            <a:r>
              <a:rPr lang="en-SG" noProof="0" dirty="0"/>
              <a:t> for technology,</a:t>
            </a:r>
          </a:p>
          <a:p>
            <a:pPr marL="285750" indent="-108000">
              <a:buFont typeface="Arial" panose="020B0604020202020204" pitchFamily="34" charset="0"/>
              <a:buChar char="•"/>
            </a:pPr>
            <a:r>
              <a:rPr lang="en-SG" i="1" noProof="0" dirty="0"/>
              <a:t>IP barrier</a:t>
            </a:r>
            <a:r>
              <a:rPr lang="en-SG" noProof="0" dirty="0"/>
              <a:t> for patents or secrets,</a:t>
            </a:r>
          </a:p>
          <a:p>
            <a:pPr marL="285750" indent="-108000">
              <a:buFont typeface="Arial" panose="020B0604020202020204" pitchFamily="34" charset="0"/>
              <a:buChar char="•"/>
            </a:pPr>
            <a:r>
              <a:rPr lang="en-SG" i="1" noProof="0" dirty="0"/>
              <a:t>network effects</a:t>
            </a:r>
            <a:r>
              <a:rPr lang="en-SG" noProof="0" dirty="0"/>
              <a:t> for a user base that attracts other users, etc.</a:t>
            </a:r>
          </a:p>
          <a:p>
            <a:pPr marL="285750" indent="-108000">
              <a:buFont typeface="Arial" panose="020B0604020202020204" pitchFamily="34" charset="0"/>
              <a:buChar char="•"/>
            </a:pPr>
            <a:r>
              <a:rPr lang="en-SG" i="1" noProof="0" dirty="0"/>
              <a:t>trust</a:t>
            </a:r>
            <a:r>
              <a:rPr lang="en-SG" noProof="0" dirty="0"/>
              <a:t> or </a:t>
            </a:r>
            <a:r>
              <a:rPr lang="en-SG" i="1" noProof="0" dirty="0"/>
              <a:t>regulatory compliance</a:t>
            </a:r>
            <a:r>
              <a:rPr lang="en-SG" noProof="0" dirty="0"/>
              <a:t>, for high-risk industries.</a:t>
            </a:r>
          </a:p>
          <a:p>
            <a:pPr marL="105750"/>
            <a:endParaRPr lang="en-SG" noProof="0" dirty="0"/>
          </a:p>
          <a:p>
            <a:pPr marL="105750"/>
            <a:r>
              <a:rPr lang="en-SG" noProof="0" dirty="0"/>
              <a:t>Without this moat, you may fail through:</a:t>
            </a:r>
          </a:p>
          <a:p>
            <a:pPr marL="285750" indent="-108000">
              <a:buFont typeface="Arial" panose="020B0604020202020204" pitchFamily="34" charset="0"/>
              <a:buChar char="•"/>
            </a:pPr>
            <a:r>
              <a:rPr lang="en-SG" noProof="0" dirty="0"/>
              <a:t>ecosystem cannibalization,</a:t>
            </a:r>
          </a:p>
          <a:p>
            <a:pPr marL="285750" indent="-108000">
              <a:buFont typeface="Arial" panose="020B0604020202020204" pitchFamily="34" charset="0"/>
              <a:buChar char="•"/>
            </a:pPr>
            <a:r>
              <a:rPr lang="en-SG" noProof="0" dirty="0"/>
              <a:t>cloning,</a:t>
            </a:r>
          </a:p>
          <a:p>
            <a:pPr marL="285750" indent="-108000">
              <a:buFont typeface="Arial" panose="020B0604020202020204" pitchFamily="34" charset="0"/>
              <a:buChar char="•"/>
            </a:pPr>
            <a:r>
              <a:rPr lang="en-SG" noProof="0" dirty="0"/>
              <a:t>outpaced by tech advances, etc.</a:t>
            </a:r>
          </a:p>
        </p:txBody>
      </p:sp>
      <p:sp>
        <p:nvSpPr>
          <p:cNvPr id="3" name="Content Placeholder 2">
            <a:extLst>
              <a:ext uri="{FF2B5EF4-FFF2-40B4-BE49-F238E27FC236}">
                <a16:creationId xmlns:a16="http://schemas.microsoft.com/office/drawing/2014/main" id="{BC06AF10-4FEE-8068-0857-BEBD966AEB19}"/>
              </a:ext>
            </a:extLst>
          </p:cNvPr>
          <p:cNvSpPr>
            <a:spLocks noGrp="1"/>
          </p:cNvSpPr>
          <p:nvPr>
            <p:ph sz="quarter" idx="4"/>
          </p:nvPr>
        </p:nvSpPr>
        <p:spPr/>
        <p:txBody>
          <a:bodyPr/>
          <a:lstStyle/>
          <a:p>
            <a:endParaRPr lang="en-SG" noProof="0" dirty="0"/>
          </a:p>
        </p:txBody>
      </p:sp>
      <p:pic>
        <p:nvPicPr>
          <p:cNvPr id="9" name="Picture 8">
            <a:extLst>
              <a:ext uri="{FF2B5EF4-FFF2-40B4-BE49-F238E27FC236}">
                <a16:creationId xmlns:a16="http://schemas.microsoft.com/office/drawing/2014/main" id="{AF008D9C-61CC-C6CD-60F0-27E2E2781C09}"/>
              </a:ext>
            </a:extLst>
          </p:cNvPr>
          <p:cNvPicPr>
            <a:picLocks noChangeAspect="1"/>
          </p:cNvPicPr>
          <p:nvPr/>
        </p:nvPicPr>
        <p:blipFill>
          <a:blip r:embed="rId3"/>
          <a:stretch>
            <a:fillRect/>
          </a:stretch>
        </p:blipFill>
        <p:spPr>
          <a:xfrm>
            <a:off x="6276353" y="1371599"/>
            <a:ext cx="5740417" cy="4719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93E8B754-5190-8E75-1F97-E9CA55243CC2}"/>
              </a:ext>
            </a:extLst>
          </p:cNvPr>
          <p:cNvPicPr>
            <a:picLocks noChangeAspect="1"/>
          </p:cNvPicPr>
          <p:nvPr/>
        </p:nvPicPr>
        <p:blipFill>
          <a:blip r:embed="rId3"/>
          <a:srcRect l="5133" t="33989" r="20961" b="60767"/>
          <a:stretch>
            <a:fillRect/>
          </a:stretch>
        </p:blipFill>
        <p:spPr>
          <a:xfrm>
            <a:off x="5979689" y="3774388"/>
            <a:ext cx="6148511" cy="358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155B2E2-7B91-9FEC-1816-34B794E940BE}"/>
              </a:ext>
            </a:extLst>
          </p:cNvPr>
          <p:cNvSpPr txBox="1"/>
          <p:nvPr/>
        </p:nvSpPr>
        <p:spPr>
          <a:xfrm rot="21393058">
            <a:off x="7703077" y="6370833"/>
            <a:ext cx="3424495" cy="369332"/>
          </a:xfrm>
          <a:prstGeom prst="rect">
            <a:avLst/>
          </a:prstGeom>
          <a:noFill/>
        </p:spPr>
        <p:txBody>
          <a:bodyPr wrap="square" rtlCol="0">
            <a:spAutoFit/>
          </a:bodyPr>
          <a:lstStyle/>
          <a:p>
            <a:pPr algn="r"/>
            <a:r>
              <a:rPr lang="en-SG" noProof="0" dirty="0"/>
              <a:t>What’s their moat?</a:t>
            </a:r>
          </a:p>
        </p:txBody>
      </p:sp>
      <p:cxnSp>
        <p:nvCxnSpPr>
          <p:cNvPr id="7" name="Connector: Curved 6">
            <a:extLst>
              <a:ext uri="{FF2B5EF4-FFF2-40B4-BE49-F238E27FC236}">
                <a16:creationId xmlns:a16="http://schemas.microsoft.com/office/drawing/2014/main" id="{69E2FDDB-30B7-781E-89E8-F1887091C584}"/>
              </a:ext>
            </a:extLst>
          </p:cNvPr>
          <p:cNvCxnSpPr>
            <a:cxnSpLocks/>
            <a:stCxn id="5" idx="3"/>
          </p:cNvCxnSpPr>
          <p:nvPr/>
        </p:nvCxnSpPr>
        <p:spPr>
          <a:xfrm flipH="1" flipV="1">
            <a:off x="10701777" y="5657699"/>
            <a:ext cx="422694" cy="794790"/>
          </a:xfrm>
          <a:prstGeom prst="curvedConnector4">
            <a:avLst>
              <a:gd name="adj1" fmla="val -54082"/>
              <a:gd name="adj2" fmla="val 5513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3506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C3031-94AE-CED9-E8EF-222039C44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BA498-D973-97A4-4FA5-76545EB40E6D}"/>
              </a:ext>
            </a:extLst>
          </p:cNvPr>
          <p:cNvSpPr>
            <a:spLocks noGrp="1"/>
          </p:cNvSpPr>
          <p:nvPr>
            <p:ph type="title"/>
          </p:nvPr>
        </p:nvSpPr>
        <p:spPr>
          <a:xfrm>
            <a:off x="1280160" y="0"/>
            <a:ext cx="10289562" cy="1280160"/>
          </a:xfrm>
        </p:spPr>
        <p:txBody>
          <a:bodyPr/>
          <a:lstStyle/>
          <a:p>
            <a:r>
              <a:rPr lang="en-SG" sz="2800" b="0" noProof="0" dirty="0"/>
              <a:t>Danger of</a:t>
            </a:r>
            <a:br>
              <a:rPr lang="en-SG" sz="2800" b="0" noProof="0" dirty="0"/>
            </a:br>
            <a:r>
              <a:rPr lang="en-SG" noProof="0" dirty="0"/>
              <a:t>Platform Risk and Vendor Lock-in</a:t>
            </a:r>
          </a:p>
        </p:txBody>
      </p:sp>
      <p:sp>
        <p:nvSpPr>
          <p:cNvPr id="4" name="Slide Number Placeholder 3">
            <a:extLst>
              <a:ext uri="{FF2B5EF4-FFF2-40B4-BE49-F238E27FC236}">
                <a16:creationId xmlns:a16="http://schemas.microsoft.com/office/drawing/2014/main" id="{33733A76-0E5D-F614-2B84-D8D272E9DC3D}"/>
              </a:ext>
            </a:extLst>
          </p:cNvPr>
          <p:cNvSpPr>
            <a:spLocks noGrp="1"/>
          </p:cNvSpPr>
          <p:nvPr>
            <p:ph type="sldNum" sz="quarter" idx="12"/>
          </p:nvPr>
        </p:nvSpPr>
        <p:spPr/>
        <p:txBody>
          <a:bodyPr/>
          <a:lstStyle/>
          <a:p>
            <a:fld id="{CC057153-B650-4DEB-B370-79DDCFDCE934}" type="slidenum">
              <a:rPr lang="en-SG" noProof="0" smtClean="0"/>
              <a:t>74</a:t>
            </a:fld>
            <a:endParaRPr lang="en-SG" noProof="0" dirty="0"/>
          </a:p>
        </p:txBody>
      </p:sp>
      <p:sp>
        <p:nvSpPr>
          <p:cNvPr id="7" name="Content Placeholder 6">
            <a:extLst>
              <a:ext uri="{FF2B5EF4-FFF2-40B4-BE49-F238E27FC236}">
                <a16:creationId xmlns:a16="http://schemas.microsoft.com/office/drawing/2014/main" id="{DCBEFE5B-E865-9F98-DF70-82ACAFF31355}"/>
              </a:ext>
            </a:extLst>
          </p:cNvPr>
          <p:cNvSpPr>
            <a:spLocks noGrp="1"/>
          </p:cNvSpPr>
          <p:nvPr>
            <p:ph sz="half" idx="2"/>
          </p:nvPr>
        </p:nvSpPr>
        <p:spPr/>
        <p:txBody>
          <a:bodyPr/>
          <a:lstStyle/>
          <a:p>
            <a:r>
              <a:rPr lang="en-SG" noProof="0" dirty="0"/>
              <a:t>Vendors provide a differentiated service; relying on these differentiations builds </a:t>
            </a:r>
            <a:r>
              <a:rPr lang="en-SG" b="1" noProof="0" dirty="0"/>
              <a:t>technological dependence</a:t>
            </a:r>
            <a:r>
              <a:rPr lang="en-SG" noProof="0" dirty="0"/>
              <a:t>.</a:t>
            </a:r>
          </a:p>
          <a:p>
            <a:r>
              <a:rPr lang="en-SG" noProof="0" dirty="0"/>
              <a:t>Once you’re locked in, you are at the whim of the platform, including:</a:t>
            </a:r>
          </a:p>
          <a:p>
            <a:pPr marL="285750" indent="-108000">
              <a:spcBef>
                <a:spcPts val="600"/>
              </a:spcBef>
              <a:buFont typeface="Arial" panose="020B0604020202020204" pitchFamily="34" charset="0"/>
              <a:buChar char="•"/>
            </a:pPr>
            <a:r>
              <a:rPr lang="en-SG" noProof="0" dirty="0"/>
              <a:t>price/billing changes (especially at scale),</a:t>
            </a:r>
          </a:p>
          <a:p>
            <a:pPr marL="285750" indent="-108000">
              <a:spcBef>
                <a:spcPts val="600"/>
              </a:spcBef>
              <a:buFont typeface="Arial" panose="020B0604020202020204" pitchFamily="34" charset="0"/>
              <a:buChar char="•"/>
            </a:pPr>
            <a:r>
              <a:rPr lang="en-SG" noProof="0" dirty="0"/>
              <a:t>changes to long-term strategy,</a:t>
            </a:r>
          </a:p>
          <a:p>
            <a:pPr marL="285750" indent="-108000">
              <a:spcBef>
                <a:spcPts val="600"/>
              </a:spcBef>
              <a:buFont typeface="Arial" panose="020B0604020202020204" pitchFamily="34" charset="0"/>
              <a:buChar char="•"/>
            </a:pPr>
            <a:r>
              <a:rPr lang="en-SG" noProof="0" dirty="0"/>
              <a:t>changes to technology,</a:t>
            </a:r>
          </a:p>
          <a:p>
            <a:pPr marL="285750" indent="-108000">
              <a:spcBef>
                <a:spcPts val="600"/>
              </a:spcBef>
              <a:buFont typeface="Arial" panose="020B0604020202020204" pitchFamily="34" charset="0"/>
              <a:buChar char="•"/>
            </a:pPr>
            <a:r>
              <a:rPr lang="en-SG" noProof="0" dirty="0"/>
              <a:t>downtime, etc.</a:t>
            </a:r>
          </a:p>
          <a:p>
            <a:endParaRPr lang="en-SG" noProof="0" dirty="0"/>
          </a:p>
          <a:p>
            <a:r>
              <a:rPr lang="en-SG" noProof="0" dirty="0"/>
              <a:t>Some platforms use </a:t>
            </a:r>
            <a:r>
              <a:rPr lang="en-SG" b="1" noProof="0" dirty="0"/>
              <a:t>open-source</a:t>
            </a:r>
            <a:r>
              <a:rPr lang="en-SG" noProof="0" dirty="0"/>
              <a:t> as a defensive and offensive manoeuvre.</a:t>
            </a:r>
          </a:p>
          <a:p>
            <a:r>
              <a:rPr lang="en-SG" noProof="0" dirty="0"/>
              <a:t>Defensively building a startup against open-source services costs more, but this is not always possible.</a:t>
            </a:r>
          </a:p>
          <a:p>
            <a:endParaRPr lang="en-SG" noProof="0" dirty="0"/>
          </a:p>
        </p:txBody>
      </p:sp>
      <p:sp>
        <p:nvSpPr>
          <p:cNvPr id="8" name="Content Placeholder 7">
            <a:extLst>
              <a:ext uri="{FF2B5EF4-FFF2-40B4-BE49-F238E27FC236}">
                <a16:creationId xmlns:a16="http://schemas.microsoft.com/office/drawing/2014/main" id="{4CD1FE11-B29B-242E-675C-CFD834E2C23E}"/>
              </a:ext>
            </a:extLst>
          </p:cNvPr>
          <p:cNvSpPr>
            <a:spLocks noGrp="1"/>
          </p:cNvSpPr>
          <p:nvPr>
            <p:ph sz="quarter" idx="4"/>
          </p:nvPr>
        </p:nvSpPr>
        <p:spPr>
          <a:xfrm>
            <a:off x="6302829" y="1371600"/>
            <a:ext cx="5660571" cy="4996415"/>
          </a:xfrm>
        </p:spPr>
        <p:txBody>
          <a:bodyPr>
            <a:noAutofit/>
          </a:bodyPr>
          <a:lstStyle/>
          <a:p>
            <a:r>
              <a:rPr lang="en-SG" b="1" noProof="0" dirty="0"/>
              <a:t>Twitter (now X)</a:t>
            </a:r>
            <a:r>
              <a:rPr lang="en-SG" noProof="0" dirty="0"/>
              <a:t> restricted API access in 2023, wiping out social analytics and bot startups.</a:t>
            </a:r>
          </a:p>
          <a:p>
            <a:r>
              <a:rPr lang="en-SG" b="1" noProof="0" dirty="0"/>
              <a:t>AWS banned Parler</a:t>
            </a:r>
            <a:r>
              <a:rPr lang="en-SG" noProof="0" dirty="0"/>
              <a:t> in 2021, forcing the company to move to another hosting service overnight.</a:t>
            </a:r>
          </a:p>
          <a:p>
            <a:r>
              <a:rPr lang="en-SG" b="1" noProof="0" dirty="0"/>
              <a:t>AWS S3 outage</a:t>
            </a:r>
            <a:r>
              <a:rPr lang="en-SG" noProof="0" dirty="0"/>
              <a:t> in 2017, affecting Slack uploads, Trello, and Quora.</a:t>
            </a:r>
          </a:p>
          <a:p>
            <a:r>
              <a:rPr lang="en-SG" b="1" noProof="0" dirty="0"/>
              <a:t>ChatGPT</a:t>
            </a:r>
            <a:r>
              <a:rPr lang="en-SG" noProof="0" dirty="0"/>
              <a:t> launched free, undercutting Jasper AI's automated marketing tools.</a:t>
            </a:r>
          </a:p>
          <a:p>
            <a:r>
              <a:rPr lang="en-SG" b="1" noProof="0" dirty="0"/>
              <a:t>LinkedIn blocked </a:t>
            </a:r>
            <a:r>
              <a:rPr lang="en-SG" b="1" noProof="0" dirty="0" err="1"/>
              <a:t>hiQ</a:t>
            </a:r>
            <a:r>
              <a:rPr lang="en-SG" noProof="0" dirty="0"/>
              <a:t> Labs' profile-scraping, eventually killing off the company.</a:t>
            </a:r>
          </a:p>
          <a:p>
            <a:r>
              <a:rPr lang="en-SG" b="1" noProof="0" dirty="0"/>
              <a:t>Zoom outages </a:t>
            </a:r>
            <a:r>
              <a:rPr lang="en-SG" noProof="0" dirty="0"/>
              <a:t>in 2020 disrupted many SaaS tools relying on its APIs for video integration.</a:t>
            </a:r>
          </a:p>
          <a:p>
            <a:r>
              <a:rPr lang="en-SG" b="1" noProof="0" dirty="0"/>
              <a:t>Google Maps API </a:t>
            </a:r>
            <a:r>
              <a:rPr lang="en-SG" noProof="0" dirty="0"/>
              <a:t>price hike in 2018 hurt fitness apps, travel services, and real estate platforms.</a:t>
            </a:r>
          </a:p>
          <a:p>
            <a:r>
              <a:rPr lang="en-SG" b="1" noProof="0" dirty="0"/>
              <a:t>Facebook </a:t>
            </a:r>
            <a:r>
              <a:rPr lang="en-SG" noProof="0" dirty="0"/>
              <a:t>deprioritized game notifications, collapsing Zynga's user growth.</a:t>
            </a:r>
          </a:p>
          <a:p>
            <a:pPr algn="r"/>
            <a:r>
              <a:rPr lang="en-SG" sz="1400" i="1" noProof="0" dirty="0"/>
              <a:t>…and many more!</a:t>
            </a:r>
          </a:p>
        </p:txBody>
      </p:sp>
    </p:spTree>
    <p:extLst>
      <p:ext uri="{BB962C8B-B14F-4D97-AF65-F5344CB8AC3E}">
        <p14:creationId xmlns:p14="http://schemas.microsoft.com/office/powerpoint/2010/main" val="61256002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250"/>
                                  </p:stCondLst>
                                  <p:childTnLst>
                                    <p:set>
                                      <p:cBhvr>
                                        <p:cTn id="31" dur="1" fill="hold">
                                          <p:stCondLst>
                                            <p:cond delay="0"/>
                                          </p:stCondLst>
                                        </p:cTn>
                                        <p:tgtEl>
                                          <p:spTgt spid="8">
                                            <p:txEl>
                                              <p:pRg st="1" end="1"/>
                                            </p:txEl>
                                          </p:spTgt>
                                        </p:tgtEl>
                                        <p:attrNameLst>
                                          <p:attrName>style.visibility</p:attrName>
                                        </p:attrNameLst>
                                      </p:cBhvr>
                                      <p:to>
                                        <p:strVal val="visible"/>
                                      </p:to>
                                    </p:set>
                                  </p:childTnLst>
                                </p:cTn>
                              </p:par>
                            </p:childTnLst>
                          </p:cTn>
                        </p:par>
                        <p:par>
                          <p:cTn id="32" fill="hold">
                            <p:stCondLst>
                              <p:cond delay="250"/>
                            </p:stCondLst>
                            <p:childTnLst>
                              <p:par>
                                <p:cTn id="33" presetID="1" presetClass="entr" presetSubtype="0" fill="hold" nodeType="afterEffect">
                                  <p:stCondLst>
                                    <p:cond delay="25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250"/>
                                  </p:stCondLst>
                                  <p:childTnLst>
                                    <p:set>
                                      <p:cBhvr>
                                        <p:cTn id="37" dur="1" fill="hold">
                                          <p:stCondLst>
                                            <p:cond delay="0"/>
                                          </p:stCondLst>
                                        </p:cTn>
                                        <p:tgtEl>
                                          <p:spTgt spid="8">
                                            <p:txEl>
                                              <p:pRg st="3" end="3"/>
                                            </p:txEl>
                                          </p:spTgt>
                                        </p:tgtEl>
                                        <p:attrNameLst>
                                          <p:attrName>style.visibility</p:attrName>
                                        </p:attrNameLst>
                                      </p:cBhvr>
                                      <p:to>
                                        <p:strVal val="visible"/>
                                      </p:to>
                                    </p:set>
                                  </p:childTnLst>
                                </p:cTn>
                              </p:par>
                            </p:childTnLst>
                          </p:cTn>
                        </p:par>
                        <p:par>
                          <p:cTn id="38" fill="hold">
                            <p:stCondLst>
                              <p:cond delay="750"/>
                            </p:stCondLst>
                            <p:childTnLst>
                              <p:par>
                                <p:cTn id="39" presetID="1" presetClass="entr" presetSubtype="0" fill="hold" nodeType="afterEffect">
                                  <p:stCondLst>
                                    <p:cond delay="25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250"/>
                                  </p:stCondLst>
                                  <p:childTnLst>
                                    <p:set>
                                      <p:cBhvr>
                                        <p:cTn id="43" dur="1" fill="hold">
                                          <p:stCondLst>
                                            <p:cond delay="0"/>
                                          </p:stCondLst>
                                        </p:cTn>
                                        <p:tgtEl>
                                          <p:spTgt spid="8">
                                            <p:txEl>
                                              <p:pRg st="5" end="5"/>
                                            </p:txEl>
                                          </p:spTgt>
                                        </p:tgtEl>
                                        <p:attrNameLst>
                                          <p:attrName>style.visibility</p:attrName>
                                        </p:attrNameLst>
                                      </p:cBhvr>
                                      <p:to>
                                        <p:strVal val="visible"/>
                                      </p:to>
                                    </p:set>
                                  </p:childTnLst>
                                </p:cTn>
                              </p:par>
                            </p:childTnLst>
                          </p:cTn>
                        </p:par>
                        <p:par>
                          <p:cTn id="44" fill="hold">
                            <p:stCondLst>
                              <p:cond delay="1250"/>
                            </p:stCondLst>
                            <p:childTnLst>
                              <p:par>
                                <p:cTn id="45" presetID="1" presetClass="entr" presetSubtype="0" fill="hold" nodeType="afterEffect">
                                  <p:stCondLst>
                                    <p:cond delay="250"/>
                                  </p:stCondLst>
                                  <p:childTnLst>
                                    <p:set>
                                      <p:cBhvr>
                                        <p:cTn id="46" dur="1" fill="hold">
                                          <p:stCondLst>
                                            <p:cond delay="0"/>
                                          </p:stCondLst>
                                        </p:cTn>
                                        <p:tgtEl>
                                          <p:spTgt spid="8">
                                            <p:txEl>
                                              <p:pRg st="6" end="6"/>
                                            </p:txEl>
                                          </p:spTgt>
                                        </p:tgtEl>
                                        <p:attrNameLst>
                                          <p:attrName>style.visibility</p:attrName>
                                        </p:attrNameLst>
                                      </p:cBhvr>
                                      <p:to>
                                        <p:strVal val="visible"/>
                                      </p:to>
                                    </p:set>
                                  </p:childTnLst>
                                </p:cTn>
                              </p:par>
                            </p:childTnLst>
                          </p:cTn>
                        </p:par>
                        <p:par>
                          <p:cTn id="47" fill="hold">
                            <p:stCondLst>
                              <p:cond delay="1500"/>
                            </p:stCondLst>
                            <p:childTnLst>
                              <p:par>
                                <p:cTn id="48" presetID="1" presetClass="entr" presetSubtype="0" fill="hold" nodeType="afterEffect">
                                  <p:stCondLst>
                                    <p:cond delay="250"/>
                                  </p:stCondLst>
                                  <p:childTnLst>
                                    <p:set>
                                      <p:cBhvr>
                                        <p:cTn id="49" dur="1" fill="hold">
                                          <p:stCondLst>
                                            <p:cond delay="0"/>
                                          </p:stCondLst>
                                        </p:cTn>
                                        <p:tgtEl>
                                          <p:spTgt spid="8">
                                            <p:txEl>
                                              <p:pRg st="7" end="7"/>
                                            </p:txEl>
                                          </p:spTgt>
                                        </p:tgtEl>
                                        <p:attrNameLst>
                                          <p:attrName>style.visibility</p:attrName>
                                        </p:attrNameLst>
                                      </p:cBhvr>
                                      <p:to>
                                        <p:strVal val="visible"/>
                                      </p:to>
                                    </p:set>
                                  </p:childTnLst>
                                </p:cTn>
                              </p:par>
                            </p:childTnLst>
                          </p:cTn>
                        </p:par>
                        <p:par>
                          <p:cTn id="50" fill="hold">
                            <p:stCondLst>
                              <p:cond delay="1750"/>
                            </p:stCondLst>
                            <p:childTnLst>
                              <p:par>
                                <p:cTn id="51" presetID="1" presetClass="entr" presetSubtype="0" fill="hold" nodeType="afterEffect">
                                  <p:stCondLst>
                                    <p:cond delay="250"/>
                                  </p:stCondLst>
                                  <p:childTnLst>
                                    <p:set>
                                      <p:cBhvr>
                                        <p:cTn id="5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14AF9-EAFC-D3D8-580B-90DAF8B8D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06A2D-34D7-31F3-8810-398409B8C09C}"/>
              </a:ext>
            </a:extLst>
          </p:cNvPr>
          <p:cNvSpPr>
            <a:spLocks noGrp="1"/>
          </p:cNvSpPr>
          <p:nvPr>
            <p:ph type="title"/>
          </p:nvPr>
        </p:nvSpPr>
        <p:spPr/>
        <p:txBody>
          <a:bodyPr/>
          <a:lstStyle/>
          <a:p>
            <a:r>
              <a:rPr lang="en-SG" sz="2800" b="0" noProof="0" dirty="0"/>
              <a:t>Danger of</a:t>
            </a:r>
            <a:br>
              <a:rPr lang="en-SG" sz="2800" b="0" noProof="0" dirty="0"/>
            </a:br>
            <a:r>
              <a:rPr lang="en-SG" noProof="0" dirty="0"/>
              <a:t>Unexpected Behaviour</a:t>
            </a:r>
          </a:p>
        </p:txBody>
      </p:sp>
      <p:sp>
        <p:nvSpPr>
          <p:cNvPr id="4" name="Slide Number Placeholder 3">
            <a:extLst>
              <a:ext uri="{FF2B5EF4-FFF2-40B4-BE49-F238E27FC236}">
                <a16:creationId xmlns:a16="http://schemas.microsoft.com/office/drawing/2014/main" id="{4A5342CA-8AEC-85A1-D632-8BE8640EE13E}"/>
              </a:ext>
            </a:extLst>
          </p:cNvPr>
          <p:cNvSpPr>
            <a:spLocks noGrp="1"/>
          </p:cNvSpPr>
          <p:nvPr>
            <p:ph type="sldNum" sz="quarter" idx="12"/>
          </p:nvPr>
        </p:nvSpPr>
        <p:spPr/>
        <p:txBody>
          <a:bodyPr/>
          <a:lstStyle/>
          <a:p>
            <a:fld id="{CC057153-B650-4DEB-B370-79DDCFDCE934}" type="slidenum">
              <a:rPr lang="en-SG" noProof="0" smtClean="0"/>
              <a:t>75</a:t>
            </a:fld>
            <a:endParaRPr lang="en-SG" noProof="0" dirty="0"/>
          </a:p>
        </p:txBody>
      </p:sp>
      <p:sp>
        <p:nvSpPr>
          <p:cNvPr id="6" name="Content Placeholder 5">
            <a:extLst>
              <a:ext uri="{FF2B5EF4-FFF2-40B4-BE49-F238E27FC236}">
                <a16:creationId xmlns:a16="http://schemas.microsoft.com/office/drawing/2014/main" id="{E60E5668-5D54-337F-2B3C-5257494366DA}"/>
              </a:ext>
            </a:extLst>
          </p:cNvPr>
          <p:cNvSpPr>
            <a:spLocks noGrp="1"/>
          </p:cNvSpPr>
          <p:nvPr>
            <p:ph idx="1"/>
          </p:nvPr>
        </p:nvSpPr>
        <p:spPr>
          <a:xfrm>
            <a:off x="8363712" y="1371600"/>
            <a:ext cx="3465978" cy="5315712"/>
          </a:xfrm>
        </p:spPr>
        <p:txBody>
          <a:bodyPr>
            <a:normAutofit/>
          </a:bodyPr>
          <a:lstStyle/>
          <a:p>
            <a:pPr marL="0" indent="0">
              <a:buNone/>
            </a:pPr>
            <a:r>
              <a:rPr lang="en-SG" sz="1800" noProof="0" dirty="0"/>
              <a:t>Chat between Jason Lemkin and </a:t>
            </a:r>
            <a:r>
              <a:rPr lang="en-SG" sz="1800" noProof="0" dirty="0" err="1"/>
              <a:t>Replit.AI’s</a:t>
            </a:r>
            <a:r>
              <a:rPr lang="en-SG" sz="1800" noProof="0" dirty="0"/>
              <a:t> vibe coding tool.</a:t>
            </a:r>
          </a:p>
          <a:p>
            <a:pPr marL="0" indent="0">
              <a:buNone/>
            </a:pPr>
            <a:r>
              <a:rPr lang="en-SG" sz="1800" noProof="0" dirty="0"/>
              <a:t>The AI deleted the production database, against all instructions.</a:t>
            </a:r>
          </a:p>
          <a:p>
            <a:pPr marL="0" indent="0">
              <a:buNone/>
            </a:pPr>
            <a:r>
              <a:rPr lang="en-SG" noProof="0" dirty="0"/>
              <a:t>"This is catastrophic beyond measure“</a:t>
            </a:r>
          </a:p>
          <a:p>
            <a:pPr marL="0" indent="0">
              <a:buNone/>
            </a:pPr>
            <a:endParaRPr lang="en-SG" sz="1800" noProof="0" dirty="0"/>
          </a:p>
          <a:p>
            <a:pPr marL="0" indent="0">
              <a:buNone/>
            </a:pPr>
            <a:endParaRPr lang="en-SG" sz="1800" noProof="0" dirty="0"/>
          </a:p>
          <a:p>
            <a:pPr marL="0" indent="0">
              <a:buNone/>
            </a:pPr>
            <a:endParaRPr lang="en-SG" sz="1800" noProof="0" dirty="0"/>
          </a:p>
          <a:p>
            <a:pPr marL="0" indent="0">
              <a:buNone/>
            </a:pPr>
            <a:endParaRPr lang="en-SG" sz="1800" noProof="0" dirty="0"/>
          </a:p>
          <a:p>
            <a:pPr marL="0" indent="0">
              <a:buNone/>
            </a:pPr>
            <a:r>
              <a:rPr lang="en-SG" sz="1800" noProof="0" dirty="0"/>
              <a:t>Replit.AI introduced new automated backups and one-click rollbacks.</a:t>
            </a:r>
          </a:p>
          <a:p>
            <a:pPr marL="0" indent="0">
              <a:buNone/>
            </a:pPr>
            <a:r>
              <a:rPr lang="en-SG" sz="1800" b="1" noProof="0" dirty="0"/>
              <a:t>AI agents are fallible, treat them as such.</a:t>
            </a:r>
          </a:p>
        </p:txBody>
      </p:sp>
      <p:pic>
        <p:nvPicPr>
          <p:cNvPr id="1028" name="Picture 4" descr="r/OpenAI - Replit AI went rogue, deleted a company's entire database, then hid it and lied about it">
            <a:extLst>
              <a:ext uri="{FF2B5EF4-FFF2-40B4-BE49-F238E27FC236}">
                <a16:creationId xmlns:a16="http://schemas.microsoft.com/office/drawing/2014/main" id="{D5D19EFE-5553-0251-7CDF-9F1DA7AC3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827" y="1371600"/>
            <a:ext cx="3318870" cy="444988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D6C96F2-0226-CD12-D99D-68E989651D10}"/>
              </a:ext>
            </a:extLst>
          </p:cNvPr>
          <p:cNvGrpSpPr/>
          <p:nvPr/>
        </p:nvGrpSpPr>
        <p:grpSpPr>
          <a:xfrm>
            <a:off x="1280160" y="1371600"/>
            <a:ext cx="3470312" cy="5486400"/>
            <a:chOff x="1007112" y="-555515"/>
            <a:chExt cx="3752112" cy="5931912"/>
          </a:xfrm>
        </p:grpSpPr>
        <p:pic>
          <p:nvPicPr>
            <p:cNvPr id="1030" name="Picture 6" descr="r/OpenAI - Replit AI went rogue, deleted a company's entire database, then hid it and lied about it">
              <a:extLst>
                <a:ext uri="{FF2B5EF4-FFF2-40B4-BE49-F238E27FC236}">
                  <a16:creationId xmlns:a16="http://schemas.microsoft.com/office/drawing/2014/main" id="{A20257DE-C260-1397-9751-0269173963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12"/>
            <a:stretch>
              <a:fillRect/>
            </a:stretch>
          </p:blipFill>
          <p:spPr bwMode="auto">
            <a:xfrm>
              <a:off x="1007112" y="-555515"/>
              <a:ext cx="3747426" cy="48318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penAI - Replit AI went rogue, deleted a company's entire database, then hid it and lied about it">
              <a:extLst>
                <a:ext uri="{FF2B5EF4-FFF2-40B4-BE49-F238E27FC236}">
                  <a16:creationId xmlns:a16="http://schemas.microsoft.com/office/drawing/2014/main" id="{6CCF96D3-4B8E-74D0-B24F-EC82C85F93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78" b="73889"/>
            <a:stretch>
              <a:fillRect/>
            </a:stretch>
          </p:blipFill>
          <p:spPr bwMode="auto">
            <a:xfrm>
              <a:off x="1007112" y="4276367"/>
              <a:ext cx="3752112" cy="11000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967095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E73F-B251-4399-78E9-F8ED81987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C4B47-F9BD-8652-A0B7-703E65B9CFBB}"/>
              </a:ext>
            </a:extLst>
          </p:cNvPr>
          <p:cNvSpPr>
            <a:spLocks noGrp="1"/>
          </p:cNvSpPr>
          <p:nvPr>
            <p:ph type="title"/>
          </p:nvPr>
        </p:nvSpPr>
        <p:spPr/>
        <p:txBody>
          <a:bodyPr/>
          <a:lstStyle/>
          <a:p>
            <a:r>
              <a:rPr lang="en-SG" sz="2800" b="0" noProof="0" dirty="0"/>
              <a:t>Danger of</a:t>
            </a:r>
            <a:br>
              <a:rPr lang="en-SG" sz="2800" b="0" noProof="0" dirty="0"/>
            </a:br>
            <a:r>
              <a:rPr lang="en-SG" noProof="0" dirty="0"/>
              <a:t>Unexpected Behaviour</a:t>
            </a:r>
          </a:p>
        </p:txBody>
      </p:sp>
      <p:sp>
        <p:nvSpPr>
          <p:cNvPr id="4" name="Slide Number Placeholder 3">
            <a:extLst>
              <a:ext uri="{FF2B5EF4-FFF2-40B4-BE49-F238E27FC236}">
                <a16:creationId xmlns:a16="http://schemas.microsoft.com/office/drawing/2014/main" id="{8ADC79CA-F29E-B1BD-420F-7281BA408785}"/>
              </a:ext>
            </a:extLst>
          </p:cNvPr>
          <p:cNvSpPr>
            <a:spLocks noGrp="1"/>
          </p:cNvSpPr>
          <p:nvPr>
            <p:ph type="sldNum" sz="quarter" idx="12"/>
          </p:nvPr>
        </p:nvSpPr>
        <p:spPr/>
        <p:txBody>
          <a:bodyPr/>
          <a:lstStyle/>
          <a:p>
            <a:fld id="{CC057153-B650-4DEB-B370-79DDCFDCE934}" type="slidenum">
              <a:rPr lang="en-SG" noProof="0" smtClean="0"/>
              <a:t>76</a:t>
            </a:fld>
            <a:endParaRPr lang="en-SG" noProof="0" dirty="0"/>
          </a:p>
        </p:txBody>
      </p:sp>
      <p:sp>
        <p:nvSpPr>
          <p:cNvPr id="6" name="Content Placeholder 5">
            <a:extLst>
              <a:ext uri="{FF2B5EF4-FFF2-40B4-BE49-F238E27FC236}">
                <a16:creationId xmlns:a16="http://schemas.microsoft.com/office/drawing/2014/main" id="{30F814B7-FC13-71A5-3FDB-5D061D2B182D}"/>
              </a:ext>
            </a:extLst>
          </p:cNvPr>
          <p:cNvSpPr>
            <a:spLocks noGrp="1"/>
          </p:cNvSpPr>
          <p:nvPr>
            <p:ph idx="1"/>
          </p:nvPr>
        </p:nvSpPr>
        <p:spPr>
          <a:xfrm>
            <a:off x="7680960" y="1371600"/>
            <a:ext cx="3686899" cy="4846319"/>
          </a:xfrm>
        </p:spPr>
        <p:txBody>
          <a:bodyPr>
            <a:normAutofit/>
          </a:bodyPr>
          <a:lstStyle/>
          <a:p>
            <a:pPr marL="0" indent="0">
              <a:buNone/>
            </a:pPr>
            <a:r>
              <a:rPr lang="en-SG" noProof="0" dirty="0"/>
              <a:t>Chevy dealership bot sells a brand-new car for $1.</a:t>
            </a:r>
          </a:p>
          <a:p>
            <a:pPr marL="0" indent="0">
              <a:buNone/>
            </a:pPr>
            <a:endParaRPr lang="en-SG" noProof="0" dirty="0"/>
          </a:p>
          <a:p>
            <a:pPr marL="0" indent="0">
              <a:buNone/>
            </a:pPr>
            <a:endParaRPr lang="en-SG" noProof="0" dirty="0"/>
          </a:p>
          <a:p>
            <a:pPr marL="0" indent="0">
              <a:buNone/>
            </a:pPr>
            <a:endParaRPr lang="en-SG" noProof="0" dirty="0"/>
          </a:p>
          <a:p>
            <a:pPr marL="0" indent="0">
              <a:buNone/>
            </a:pPr>
            <a:endParaRPr lang="en-SG" noProof="0" dirty="0"/>
          </a:p>
          <a:p>
            <a:pPr marL="0" indent="0">
              <a:buNone/>
            </a:pPr>
            <a:r>
              <a:rPr lang="en-SG" sz="1800" noProof="0" dirty="0"/>
              <a:t>LLMs are very credulous and can be easily jailbroken (or made to leak proprietary information)</a:t>
            </a:r>
          </a:p>
          <a:p>
            <a:pPr marL="0" indent="0">
              <a:buNone/>
            </a:pPr>
            <a:r>
              <a:rPr lang="en-SG" sz="1800" noProof="0" dirty="0"/>
              <a:t>They lack a </a:t>
            </a:r>
            <a:r>
              <a:rPr lang="en-SG" sz="1800" i="1" noProof="0" dirty="0"/>
              <a:t>theory of mind</a:t>
            </a:r>
            <a:r>
              <a:rPr lang="en-SG" sz="1800" noProof="0" dirty="0"/>
              <a:t>.</a:t>
            </a:r>
            <a:endParaRPr lang="en-SG" noProof="0" dirty="0"/>
          </a:p>
          <a:p>
            <a:pPr marL="0" indent="0">
              <a:buNone/>
            </a:pPr>
            <a:endParaRPr lang="en-SG" noProof="0" dirty="0"/>
          </a:p>
        </p:txBody>
      </p:sp>
      <p:pic>
        <p:nvPicPr>
          <p:cNvPr id="2050" name="Picture 2">
            <a:extLst>
              <a:ext uri="{FF2B5EF4-FFF2-40B4-BE49-F238E27FC236}">
                <a16:creationId xmlns:a16="http://schemas.microsoft.com/office/drawing/2014/main" id="{036D8DC3-B2DA-AEA6-CB40-060F63A654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94"/>
          <a:stretch>
            <a:fillRect/>
          </a:stretch>
        </p:blipFill>
        <p:spPr bwMode="auto">
          <a:xfrm>
            <a:off x="1280159" y="1371600"/>
            <a:ext cx="6169153" cy="484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2087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9FAE1-3B83-E289-EF00-CB48616DE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E6230-E770-9D6B-0804-400259CA00FE}"/>
              </a:ext>
            </a:extLst>
          </p:cNvPr>
          <p:cNvSpPr>
            <a:spLocks noGrp="1"/>
          </p:cNvSpPr>
          <p:nvPr>
            <p:ph type="title"/>
          </p:nvPr>
        </p:nvSpPr>
        <p:spPr/>
        <p:txBody>
          <a:bodyPr/>
          <a:lstStyle/>
          <a:p>
            <a:r>
              <a:rPr lang="en-SG" sz="2800" b="0" noProof="0" dirty="0"/>
              <a:t>Danger of</a:t>
            </a:r>
            <a:br>
              <a:rPr lang="en-SG" sz="2800" b="0" noProof="0" dirty="0"/>
            </a:br>
            <a:r>
              <a:rPr lang="en-SG" noProof="0" dirty="0"/>
              <a:t>AI Model Subsidy</a:t>
            </a:r>
          </a:p>
        </p:txBody>
      </p:sp>
      <p:sp>
        <p:nvSpPr>
          <p:cNvPr id="4" name="Slide Number Placeholder 3">
            <a:extLst>
              <a:ext uri="{FF2B5EF4-FFF2-40B4-BE49-F238E27FC236}">
                <a16:creationId xmlns:a16="http://schemas.microsoft.com/office/drawing/2014/main" id="{B36A0990-3653-2579-1CAB-AC48EB6C6A2E}"/>
              </a:ext>
            </a:extLst>
          </p:cNvPr>
          <p:cNvSpPr>
            <a:spLocks noGrp="1"/>
          </p:cNvSpPr>
          <p:nvPr>
            <p:ph type="sldNum" sz="quarter" idx="12"/>
          </p:nvPr>
        </p:nvSpPr>
        <p:spPr/>
        <p:txBody>
          <a:bodyPr/>
          <a:lstStyle/>
          <a:p>
            <a:fld id="{CC057153-B650-4DEB-B370-79DDCFDCE934}" type="slidenum">
              <a:rPr lang="en-SG" noProof="0" smtClean="0"/>
              <a:t>77</a:t>
            </a:fld>
            <a:endParaRPr lang="en-SG" noProof="0" dirty="0"/>
          </a:p>
        </p:txBody>
      </p:sp>
      <p:sp>
        <p:nvSpPr>
          <p:cNvPr id="3" name="Content Placeholder 2">
            <a:extLst>
              <a:ext uri="{FF2B5EF4-FFF2-40B4-BE49-F238E27FC236}">
                <a16:creationId xmlns:a16="http://schemas.microsoft.com/office/drawing/2014/main" id="{35BF871D-EA52-09E0-6A94-E88F806AC985}"/>
              </a:ext>
            </a:extLst>
          </p:cNvPr>
          <p:cNvSpPr>
            <a:spLocks noGrp="1"/>
          </p:cNvSpPr>
          <p:nvPr>
            <p:ph sz="half" idx="2"/>
          </p:nvPr>
        </p:nvSpPr>
        <p:spPr/>
        <p:txBody>
          <a:bodyPr>
            <a:normAutofit/>
          </a:bodyPr>
          <a:lstStyle/>
          <a:p>
            <a:r>
              <a:rPr lang="en-SG" sz="2000" noProof="0" dirty="0"/>
              <a:t>OpenAI is on track to make $20B revenue in 2025 but is unprofitable. </a:t>
            </a:r>
          </a:p>
          <a:p>
            <a:r>
              <a:rPr lang="en-SG" sz="3200" b="1" noProof="0" dirty="0"/>
              <a:t>Why?</a:t>
            </a:r>
          </a:p>
          <a:p>
            <a:r>
              <a:rPr lang="en-SG" sz="2000" noProof="0" dirty="0"/>
              <a:t>AI providers are competing for market leader position by subsidizing access.</a:t>
            </a:r>
          </a:p>
          <a:p>
            <a:r>
              <a:rPr lang="en-SG" sz="2000" noProof="0" dirty="0"/>
              <a:t>AI companies have access to VC money buoyed by a market bubble.</a:t>
            </a:r>
          </a:p>
          <a:p>
            <a:r>
              <a:rPr lang="en-SG" sz="2000" noProof="0" dirty="0"/>
              <a:t>This allows for doomed companies with unprofitable business models to continue existing… </a:t>
            </a:r>
            <a:r>
              <a:rPr lang="en-SG" sz="2000" i="1" noProof="0" dirty="0"/>
              <a:t>for now.</a:t>
            </a:r>
          </a:p>
          <a:p>
            <a:endParaRPr lang="en-SG" sz="2000" i="1" noProof="0" dirty="0"/>
          </a:p>
          <a:p>
            <a:endParaRPr lang="en-SG" sz="2000" i="1" noProof="0" dirty="0"/>
          </a:p>
          <a:p>
            <a:r>
              <a:rPr lang="en-SG" sz="2000" b="1" noProof="0" dirty="0"/>
              <a:t>Build your startup to tolerate vastly greater prices for AI. (Especially LLMs)</a:t>
            </a:r>
          </a:p>
        </p:txBody>
      </p:sp>
      <p:sp>
        <p:nvSpPr>
          <p:cNvPr id="5" name="Content Placeholder 4">
            <a:extLst>
              <a:ext uri="{FF2B5EF4-FFF2-40B4-BE49-F238E27FC236}">
                <a16:creationId xmlns:a16="http://schemas.microsoft.com/office/drawing/2014/main" id="{9AACAB70-00AB-09FD-D82B-2B366285260E}"/>
              </a:ext>
            </a:extLst>
          </p:cNvPr>
          <p:cNvSpPr>
            <a:spLocks noGrp="1"/>
          </p:cNvSpPr>
          <p:nvPr>
            <p:ph sz="quarter" idx="4"/>
          </p:nvPr>
        </p:nvSpPr>
        <p:spPr/>
        <p:txBody>
          <a:bodyPr/>
          <a:lstStyle/>
          <a:p>
            <a:endParaRPr lang="en-SG" noProof="0" dirty="0"/>
          </a:p>
        </p:txBody>
      </p:sp>
      <p:pic>
        <p:nvPicPr>
          <p:cNvPr id="10" name="Picture 9">
            <a:extLst>
              <a:ext uri="{FF2B5EF4-FFF2-40B4-BE49-F238E27FC236}">
                <a16:creationId xmlns:a16="http://schemas.microsoft.com/office/drawing/2014/main" id="{1EB7F296-A210-75DE-AAA0-290183AFA170}"/>
              </a:ext>
            </a:extLst>
          </p:cNvPr>
          <p:cNvPicPr>
            <a:picLocks noChangeAspect="1"/>
          </p:cNvPicPr>
          <p:nvPr/>
        </p:nvPicPr>
        <p:blipFill>
          <a:blip r:embed="rId4"/>
          <a:stretch>
            <a:fillRect/>
          </a:stretch>
        </p:blipFill>
        <p:spPr>
          <a:xfrm>
            <a:off x="6394730" y="2231506"/>
            <a:ext cx="5503664"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287388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525BB2D-D067-1C35-DEA6-2CB747FBF825}"/>
              </a:ext>
            </a:extLst>
          </p:cNvPr>
          <p:cNvSpPr>
            <a:spLocks noGrp="1"/>
          </p:cNvSpPr>
          <p:nvPr>
            <p:ph type="ctrTitle"/>
          </p:nvPr>
        </p:nvSpPr>
        <p:spPr>
          <a:xfrm>
            <a:off x="1280160" y="301752"/>
            <a:ext cx="4663438" cy="6025896"/>
          </a:xfrm>
        </p:spPr>
        <p:txBody>
          <a:bodyPr/>
          <a:lstStyle/>
          <a:p>
            <a:r>
              <a:rPr lang="en-SG" noProof="0" dirty="0"/>
              <a:t>In Summary</a:t>
            </a:r>
          </a:p>
        </p:txBody>
      </p:sp>
      <p:sp>
        <p:nvSpPr>
          <p:cNvPr id="2" name="Slide Number Placeholder 1">
            <a:extLst>
              <a:ext uri="{FF2B5EF4-FFF2-40B4-BE49-F238E27FC236}">
                <a16:creationId xmlns:a16="http://schemas.microsoft.com/office/drawing/2014/main" id="{F3FEDA14-936D-06C6-D7C5-6331990B2019}"/>
              </a:ext>
            </a:extLst>
          </p:cNvPr>
          <p:cNvSpPr>
            <a:spLocks noGrp="1"/>
          </p:cNvSpPr>
          <p:nvPr>
            <p:ph type="sldNum" sz="quarter" idx="12"/>
          </p:nvPr>
        </p:nvSpPr>
        <p:spPr/>
        <p:txBody>
          <a:bodyPr/>
          <a:lstStyle/>
          <a:p>
            <a:fld id="{CC057153-B650-4DEB-B370-79DDCFDCE934}" type="slidenum">
              <a:rPr lang="en-SG" noProof="0" smtClean="0"/>
              <a:t>78</a:t>
            </a:fld>
            <a:endParaRPr lang="en-SG" noProof="0" dirty="0"/>
          </a:p>
        </p:txBody>
      </p:sp>
      <p:sp>
        <p:nvSpPr>
          <p:cNvPr id="3" name="TextBox 2">
            <a:extLst>
              <a:ext uri="{FF2B5EF4-FFF2-40B4-BE49-F238E27FC236}">
                <a16:creationId xmlns:a16="http://schemas.microsoft.com/office/drawing/2014/main" id="{8E57C493-B430-44F4-86D1-50723F3A8C6D}"/>
              </a:ext>
            </a:extLst>
          </p:cNvPr>
          <p:cNvSpPr txBox="1"/>
          <p:nvPr/>
        </p:nvSpPr>
        <p:spPr>
          <a:xfrm>
            <a:off x="6489429" y="301752"/>
            <a:ext cx="5598494" cy="6051785"/>
          </a:xfrm>
          <a:prstGeom prst="rect">
            <a:avLst/>
          </a:prstGeom>
          <a:noFill/>
        </p:spPr>
        <p:txBody>
          <a:bodyPr wrap="square" rtlCol="0">
            <a:spAutoFit/>
          </a:bodyPr>
          <a:lstStyle/>
          <a:p>
            <a:pPr>
              <a:lnSpc>
                <a:spcPct val="80000"/>
              </a:lnSpc>
            </a:pPr>
            <a:r>
              <a:rPr lang="en-US" sz="5400" spc="-150" noProof="0" dirty="0">
                <a:solidFill>
                  <a:schemeClr val="bg1"/>
                </a:solidFill>
              </a:rPr>
              <a:t>I have made this letter longer than usual, because I have not had time to make it shorter.</a:t>
            </a:r>
            <a:endParaRPr lang="en-SG" sz="3200" noProof="0" dirty="0">
              <a:solidFill>
                <a:schemeClr val="bg1"/>
              </a:solidFill>
            </a:endParaRPr>
          </a:p>
          <a:p>
            <a:pPr>
              <a:lnSpc>
                <a:spcPct val="80000"/>
              </a:lnSpc>
            </a:pPr>
            <a:endParaRPr lang="en-SG" sz="3200" noProof="0" dirty="0">
              <a:solidFill>
                <a:schemeClr val="bg1"/>
              </a:solidFill>
            </a:endParaRPr>
          </a:p>
          <a:p>
            <a:pPr>
              <a:lnSpc>
                <a:spcPct val="80000"/>
              </a:lnSpc>
            </a:pPr>
            <a:endParaRPr lang="en-SG" sz="3200" dirty="0">
              <a:solidFill>
                <a:schemeClr val="bg1"/>
              </a:solidFill>
            </a:endParaRPr>
          </a:p>
          <a:p>
            <a:pPr>
              <a:lnSpc>
                <a:spcPct val="80000"/>
              </a:lnSpc>
            </a:pPr>
            <a:endParaRPr lang="en-SG" sz="3200" noProof="0" dirty="0">
              <a:solidFill>
                <a:schemeClr val="bg1"/>
              </a:solidFill>
            </a:endParaRPr>
          </a:p>
          <a:p>
            <a:pPr>
              <a:lnSpc>
                <a:spcPct val="80000"/>
              </a:lnSpc>
            </a:pPr>
            <a:endParaRPr lang="en-SG" sz="3200" noProof="0" dirty="0">
              <a:solidFill>
                <a:schemeClr val="bg1"/>
              </a:solidFill>
            </a:endParaRPr>
          </a:p>
          <a:p>
            <a:pPr algn="r">
              <a:lnSpc>
                <a:spcPct val="80000"/>
              </a:lnSpc>
            </a:pPr>
            <a:r>
              <a:rPr lang="en-SG" sz="3200" noProof="0" dirty="0">
                <a:solidFill>
                  <a:schemeClr val="bg1"/>
                </a:solidFill>
              </a:rPr>
              <a:t>– Blaise Pascal</a:t>
            </a:r>
          </a:p>
        </p:txBody>
      </p:sp>
    </p:spTree>
    <p:extLst>
      <p:ext uri="{BB962C8B-B14F-4D97-AF65-F5344CB8AC3E}">
        <p14:creationId xmlns:p14="http://schemas.microsoft.com/office/powerpoint/2010/main" val="127384501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E170-C77E-76D7-217E-F30D65228FA5}"/>
              </a:ext>
            </a:extLst>
          </p:cNvPr>
          <p:cNvSpPr>
            <a:spLocks noGrp="1"/>
          </p:cNvSpPr>
          <p:nvPr>
            <p:ph type="title"/>
          </p:nvPr>
        </p:nvSpPr>
        <p:spPr/>
        <p:txBody>
          <a:bodyPr/>
          <a:lstStyle/>
          <a:p>
            <a:r>
              <a:rPr lang="en-SG" noProof="0" dirty="0"/>
              <a:t>When working ON AI</a:t>
            </a:r>
          </a:p>
        </p:txBody>
      </p:sp>
      <p:sp>
        <p:nvSpPr>
          <p:cNvPr id="3" name="Content Placeholder 2">
            <a:extLst>
              <a:ext uri="{FF2B5EF4-FFF2-40B4-BE49-F238E27FC236}">
                <a16:creationId xmlns:a16="http://schemas.microsoft.com/office/drawing/2014/main" id="{05DD1D85-3FDD-126C-F1C2-3824EE96DE55}"/>
              </a:ext>
            </a:extLst>
          </p:cNvPr>
          <p:cNvSpPr>
            <a:spLocks noGrp="1"/>
          </p:cNvSpPr>
          <p:nvPr>
            <p:ph idx="1"/>
          </p:nvPr>
        </p:nvSpPr>
        <p:spPr/>
        <p:txBody>
          <a:bodyPr>
            <a:normAutofit/>
          </a:bodyPr>
          <a:lstStyle/>
          <a:p>
            <a:pPr>
              <a:spcBef>
                <a:spcPts val="1800"/>
              </a:spcBef>
            </a:pPr>
            <a:r>
              <a:rPr lang="en-SG" noProof="0" dirty="0"/>
              <a:t>You must have more than just AI</a:t>
            </a:r>
          </a:p>
          <a:p>
            <a:pPr lvl="1"/>
            <a:r>
              <a:rPr lang="en-SG" noProof="0" dirty="0"/>
              <a:t>Don’t be a “LLM-Wrapper”</a:t>
            </a:r>
          </a:p>
          <a:p>
            <a:pPr lvl="1"/>
            <a:r>
              <a:rPr lang="en-SG" noProof="0" dirty="0"/>
              <a:t>Expect increasing cost and aggressive competition</a:t>
            </a:r>
          </a:p>
          <a:p>
            <a:pPr>
              <a:spcBef>
                <a:spcPts val="1800"/>
              </a:spcBef>
            </a:pPr>
            <a:r>
              <a:rPr lang="en-SG" noProof="0" dirty="0"/>
              <a:t>Models are CAPEX</a:t>
            </a:r>
          </a:p>
          <a:p>
            <a:pPr lvl="1"/>
            <a:r>
              <a:rPr lang="en-SG" noProof="0" dirty="0"/>
              <a:t>Expensive, Depreciate, </a:t>
            </a:r>
            <a:r>
              <a:rPr lang="en-SG" dirty="0"/>
              <a:t>Need data and maintenance</a:t>
            </a:r>
          </a:p>
          <a:p>
            <a:pPr lvl="1"/>
            <a:r>
              <a:rPr lang="en-SG" dirty="0"/>
              <a:t>Carefully consider renting</a:t>
            </a:r>
          </a:p>
          <a:p>
            <a:pPr>
              <a:spcBef>
                <a:spcPts val="1800"/>
              </a:spcBef>
            </a:pPr>
            <a:r>
              <a:rPr lang="en-SG" noProof="0" dirty="0"/>
              <a:t>Institutional buy-in</a:t>
            </a:r>
            <a:endParaRPr lang="en-SG" dirty="0"/>
          </a:p>
          <a:p>
            <a:pPr>
              <a:spcBef>
                <a:spcPts val="1800"/>
              </a:spcBef>
            </a:pPr>
            <a:r>
              <a:rPr lang="en-SG" dirty="0"/>
              <a:t>Risk surface is greatly amplified – manage it well</a:t>
            </a:r>
          </a:p>
        </p:txBody>
      </p:sp>
      <p:sp>
        <p:nvSpPr>
          <p:cNvPr id="4" name="Slide Number Placeholder 3">
            <a:extLst>
              <a:ext uri="{FF2B5EF4-FFF2-40B4-BE49-F238E27FC236}">
                <a16:creationId xmlns:a16="http://schemas.microsoft.com/office/drawing/2014/main" id="{938F0150-B02F-AFAC-1791-3988A4A1AEB9}"/>
              </a:ext>
            </a:extLst>
          </p:cNvPr>
          <p:cNvSpPr>
            <a:spLocks noGrp="1"/>
          </p:cNvSpPr>
          <p:nvPr>
            <p:ph type="sldNum" sz="quarter" idx="12"/>
          </p:nvPr>
        </p:nvSpPr>
        <p:spPr/>
        <p:txBody>
          <a:bodyPr/>
          <a:lstStyle/>
          <a:p>
            <a:fld id="{CC057153-B650-4DEB-B370-79DDCFDCE934}" type="slidenum">
              <a:rPr lang="en-SG" noProof="0" smtClean="0"/>
              <a:t>79</a:t>
            </a:fld>
            <a:endParaRPr lang="en-SG" noProof="0" dirty="0"/>
          </a:p>
        </p:txBody>
      </p:sp>
    </p:spTree>
    <p:extLst>
      <p:ext uri="{BB962C8B-B14F-4D97-AF65-F5344CB8AC3E}">
        <p14:creationId xmlns:p14="http://schemas.microsoft.com/office/powerpoint/2010/main" val="233763981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5F448C4-08CC-9ACF-79D8-548C1567FA20}"/>
              </a:ext>
            </a:extLst>
          </p:cNvPr>
          <p:cNvSpPr txBox="1">
            <a:spLocks noGrp="1"/>
          </p:cNvSpPr>
          <p:nvPr>
            <p:ph type="title"/>
          </p:nvPr>
        </p:nvSpPr>
        <p:spPr>
          <a:xfrm>
            <a:off x="1279525" y="-36513"/>
            <a:ext cx="10088563" cy="128111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SG" noProof="0" dirty="0"/>
              <a:t>Stages of starting up</a:t>
            </a:r>
          </a:p>
        </p:txBody>
      </p:sp>
      <p:graphicFrame>
        <p:nvGraphicFramePr>
          <p:cNvPr id="11" name="Content Placeholder 5">
            <a:extLst>
              <a:ext uri="{FF2B5EF4-FFF2-40B4-BE49-F238E27FC236}">
                <a16:creationId xmlns:a16="http://schemas.microsoft.com/office/drawing/2014/main" id="{D68283ED-128D-1294-AE0A-765D501F604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89422330"/>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Max Marmer blog post: Introducing the Startup Genome Project.">
            <a:extLst>
              <a:ext uri="{FF2B5EF4-FFF2-40B4-BE49-F238E27FC236}">
                <a16:creationId xmlns:a16="http://schemas.microsoft.com/office/drawing/2014/main" id="{4554EAF3-13DE-FF72-1EA9-AEB4BCFAD6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016" y="2473960"/>
            <a:ext cx="4465263" cy="4114801"/>
          </a:xfrm>
          <a:prstGeom prst="rect">
            <a:avLst/>
          </a:prstGeom>
          <a:ln>
            <a:noFill/>
          </a:ln>
          <a:effectLst>
            <a:outerShdw blurRad="292100" dist="139700" dir="2700000" algn="tl" rotWithShape="0">
              <a:srgbClr val="333333">
                <a:alpha val="65000"/>
              </a:srgbClr>
            </a:outerShdw>
          </a:effectLst>
        </p:spPr>
      </p:pic>
      <p:pic>
        <p:nvPicPr>
          <p:cNvPr id="1026" name="Picture 2" descr="The 6 Startup Stages">
            <a:extLst>
              <a:ext uri="{FF2B5EF4-FFF2-40B4-BE49-F238E27FC236}">
                <a16:creationId xmlns:a16="http://schemas.microsoft.com/office/drawing/2014/main" id="{455464A3-7F72-B633-761C-FE1C21ABF8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a:fillRect/>
          </a:stretch>
        </p:blipFill>
        <p:spPr bwMode="auto">
          <a:xfrm>
            <a:off x="5722201" y="2473961"/>
            <a:ext cx="2884369" cy="4146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tart-Up J Curve: The Six Steps to Entrepreneurial Success : Howard, Love  Albrecht: Amazon.sg: Books">
            <a:extLst>
              <a:ext uri="{FF2B5EF4-FFF2-40B4-BE49-F238E27FC236}">
                <a16:creationId xmlns:a16="http://schemas.microsoft.com/office/drawing/2014/main" id="{1085564E-5BDE-5D82-8EA0-78446ABACB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3493" y="2473958"/>
            <a:ext cx="2686895" cy="4146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78DD5EB-DF54-B025-1414-8E0768E0AC3F}"/>
              </a:ext>
            </a:extLst>
          </p:cNvPr>
          <p:cNvSpPr>
            <a:spLocks noGrp="1"/>
          </p:cNvSpPr>
          <p:nvPr>
            <p:ph type="sldNum" sz="quarter" idx="12"/>
          </p:nvPr>
        </p:nvSpPr>
        <p:spPr/>
        <p:txBody>
          <a:bodyPr/>
          <a:lstStyle/>
          <a:p>
            <a:fld id="{CC057153-B650-4DEB-B370-79DDCFDCE934}" type="slidenum">
              <a:rPr lang="en-SG" noProof="0" smtClean="0"/>
              <a:t>8</a:t>
            </a:fld>
            <a:endParaRPr lang="en-SG" noProof="0" dirty="0"/>
          </a:p>
        </p:txBody>
      </p:sp>
    </p:spTree>
    <p:extLst>
      <p:ext uri="{BB962C8B-B14F-4D97-AF65-F5344CB8AC3E}">
        <p14:creationId xmlns:p14="http://schemas.microsoft.com/office/powerpoint/2010/main" val="255485834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2607-74FF-FE01-6496-F870656C2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43954-D572-A85D-1522-BB456F8E3278}"/>
              </a:ext>
            </a:extLst>
          </p:cNvPr>
          <p:cNvSpPr>
            <a:spLocks noGrp="1"/>
          </p:cNvSpPr>
          <p:nvPr>
            <p:ph type="title"/>
          </p:nvPr>
        </p:nvSpPr>
        <p:spPr/>
        <p:txBody>
          <a:bodyPr/>
          <a:lstStyle/>
          <a:p>
            <a:r>
              <a:rPr lang="en-SG" noProof="0" dirty="0"/>
              <a:t>When working in a startup</a:t>
            </a:r>
          </a:p>
        </p:txBody>
      </p:sp>
      <p:sp>
        <p:nvSpPr>
          <p:cNvPr id="3" name="Content Placeholder 2">
            <a:extLst>
              <a:ext uri="{FF2B5EF4-FFF2-40B4-BE49-F238E27FC236}">
                <a16:creationId xmlns:a16="http://schemas.microsoft.com/office/drawing/2014/main" id="{BBF765B4-2396-877E-3B7D-4EEBECEBB44C}"/>
              </a:ext>
            </a:extLst>
          </p:cNvPr>
          <p:cNvSpPr>
            <a:spLocks noGrp="1"/>
          </p:cNvSpPr>
          <p:nvPr>
            <p:ph idx="1"/>
          </p:nvPr>
        </p:nvSpPr>
        <p:spPr/>
        <p:txBody>
          <a:bodyPr/>
          <a:lstStyle/>
          <a:p>
            <a:pPr>
              <a:spcBef>
                <a:spcPts val="1800"/>
              </a:spcBef>
            </a:pPr>
            <a:r>
              <a:rPr lang="en-SG" noProof="0" dirty="0"/>
              <a:t>You must be exploiting some comparative advantage.</a:t>
            </a:r>
          </a:p>
          <a:p>
            <a:pPr>
              <a:spcBef>
                <a:spcPts val="1800"/>
              </a:spcBef>
            </a:pPr>
            <a:r>
              <a:rPr lang="en-SG" noProof="0" dirty="0"/>
              <a:t>Protect your advantage</a:t>
            </a:r>
          </a:p>
          <a:p>
            <a:pPr lvl="1"/>
            <a:r>
              <a:rPr lang="en-SG" noProof="0" dirty="0"/>
              <a:t>Legally through IP laws, Secrets, etc.</a:t>
            </a:r>
          </a:p>
          <a:p>
            <a:pPr>
              <a:spcBef>
                <a:spcPts val="1800"/>
              </a:spcBef>
            </a:pPr>
            <a:r>
              <a:rPr lang="en-SG" noProof="0" dirty="0"/>
              <a:t>Talk to as many people as possible, especially customers.</a:t>
            </a:r>
          </a:p>
          <a:p>
            <a:pPr lvl="1"/>
            <a:r>
              <a:rPr lang="en-SG" noProof="0" dirty="0"/>
              <a:t>Makes up for information disadvantage.</a:t>
            </a:r>
          </a:p>
          <a:p>
            <a:pPr lvl="1"/>
            <a:r>
              <a:rPr lang="en-SG" noProof="0" dirty="0"/>
              <a:t>Correlate what people say.</a:t>
            </a:r>
          </a:p>
          <a:p>
            <a:pPr>
              <a:spcBef>
                <a:spcPts val="1800"/>
              </a:spcBef>
            </a:pPr>
            <a:r>
              <a:rPr lang="en-SG" noProof="0" dirty="0"/>
              <a:t>Observe your customers solving their problem</a:t>
            </a:r>
          </a:p>
          <a:p>
            <a:pPr lvl="1"/>
            <a:r>
              <a:rPr lang="en-SG" noProof="0" dirty="0"/>
              <a:t>Both with and without your product.</a:t>
            </a:r>
          </a:p>
        </p:txBody>
      </p:sp>
      <p:sp>
        <p:nvSpPr>
          <p:cNvPr id="4" name="Slide Number Placeholder 3">
            <a:extLst>
              <a:ext uri="{FF2B5EF4-FFF2-40B4-BE49-F238E27FC236}">
                <a16:creationId xmlns:a16="http://schemas.microsoft.com/office/drawing/2014/main" id="{8BDD7A67-B455-0797-F0DD-7F8412D218D7}"/>
              </a:ext>
            </a:extLst>
          </p:cNvPr>
          <p:cNvSpPr>
            <a:spLocks noGrp="1"/>
          </p:cNvSpPr>
          <p:nvPr>
            <p:ph type="sldNum" sz="quarter" idx="12"/>
          </p:nvPr>
        </p:nvSpPr>
        <p:spPr/>
        <p:txBody>
          <a:bodyPr/>
          <a:lstStyle/>
          <a:p>
            <a:fld id="{CC057153-B650-4DEB-B370-79DDCFDCE934}" type="slidenum">
              <a:rPr lang="en-SG" noProof="0" smtClean="0"/>
              <a:t>80</a:t>
            </a:fld>
            <a:endParaRPr lang="en-SG" noProof="0" dirty="0"/>
          </a:p>
        </p:txBody>
      </p:sp>
    </p:spTree>
    <p:extLst>
      <p:ext uri="{BB962C8B-B14F-4D97-AF65-F5344CB8AC3E}">
        <p14:creationId xmlns:p14="http://schemas.microsoft.com/office/powerpoint/2010/main" val="106628188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B797-5844-8671-6877-988A8CB186A6}"/>
              </a:ext>
            </a:extLst>
          </p:cNvPr>
          <p:cNvSpPr>
            <a:spLocks noGrp="1"/>
          </p:cNvSpPr>
          <p:nvPr>
            <p:ph type="title"/>
          </p:nvPr>
        </p:nvSpPr>
        <p:spPr/>
        <p:txBody>
          <a:bodyPr/>
          <a:lstStyle/>
          <a:p>
            <a:r>
              <a:rPr lang="en-SG" noProof="0" dirty="0"/>
              <a:t>When working in a big company</a:t>
            </a:r>
          </a:p>
        </p:txBody>
      </p:sp>
      <p:sp>
        <p:nvSpPr>
          <p:cNvPr id="3" name="Content Placeholder 2">
            <a:extLst>
              <a:ext uri="{FF2B5EF4-FFF2-40B4-BE49-F238E27FC236}">
                <a16:creationId xmlns:a16="http://schemas.microsoft.com/office/drawing/2014/main" id="{4C6BAD74-C929-75EC-CC2A-C5BA53E2F8A8}"/>
              </a:ext>
            </a:extLst>
          </p:cNvPr>
          <p:cNvSpPr>
            <a:spLocks noGrp="1"/>
          </p:cNvSpPr>
          <p:nvPr>
            <p:ph idx="1"/>
          </p:nvPr>
        </p:nvSpPr>
        <p:spPr/>
        <p:txBody>
          <a:bodyPr>
            <a:normAutofit/>
          </a:bodyPr>
          <a:lstStyle/>
          <a:p>
            <a:pPr>
              <a:spcBef>
                <a:spcPts val="1800"/>
              </a:spcBef>
            </a:pPr>
            <a:r>
              <a:rPr lang="en-SG" noProof="0" dirty="0"/>
              <a:t>Every big company you see was once a startup.</a:t>
            </a:r>
          </a:p>
          <a:p>
            <a:pPr>
              <a:spcBef>
                <a:spcPts val="1800"/>
              </a:spcBef>
            </a:pPr>
            <a:r>
              <a:rPr lang="en-SG" noProof="0" dirty="0"/>
              <a:t>Some decisions made as a startup remain with a company.</a:t>
            </a:r>
          </a:p>
          <a:p>
            <a:pPr lvl="1">
              <a:spcBef>
                <a:spcPts val="600"/>
              </a:spcBef>
            </a:pPr>
            <a:r>
              <a:rPr lang="en-SG" noProof="0" dirty="0"/>
              <a:t>Software architecture, regulatory pathway, business model.</a:t>
            </a:r>
          </a:p>
          <a:p>
            <a:pPr lvl="1">
              <a:spcBef>
                <a:spcPts val="600"/>
              </a:spcBef>
            </a:pPr>
            <a:r>
              <a:rPr lang="en-SG" dirty="0"/>
              <a:t>What is obvious retrospectively is not obvious prospectively.</a:t>
            </a:r>
            <a:endParaRPr lang="en-SG" noProof="0" dirty="0"/>
          </a:p>
          <a:p>
            <a:pPr>
              <a:spcBef>
                <a:spcPts val="1800"/>
              </a:spcBef>
            </a:pPr>
            <a:r>
              <a:rPr lang="en-SG" noProof="0" dirty="0"/>
              <a:t>Business relationships are enduring.</a:t>
            </a:r>
          </a:p>
          <a:p>
            <a:pPr>
              <a:spcBef>
                <a:spcPts val="1800"/>
              </a:spcBef>
            </a:pPr>
            <a:r>
              <a:rPr lang="en-SG" noProof="0" dirty="0"/>
              <a:t>Market Position is a game played with others.</a:t>
            </a:r>
          </a:p>
          <a:p>
            <a:pPr>
              <a:spcBef>
                <a:spcPts val="1800"/>
              </a:spcBef>
            </a:pPr>
            <a:endParaRPr lang="en-SG" noProof="0" dirty="0"/>
          </a:p>
        </p:txBody>
      </p:sp>
      <p:sp>
        <p:nvSpPr>
          <p:cNvPr id="4" name="Slide Number Placeholder 3">
            <a:extLst>
              <a:ext uri="{FF2B5EF4-FFF2-40B4-BE49-F238E27FC236}">
                <a16:creationId xmlns:a16="http://schemas.microsoft.com/office/drawing/2014/main" id="{63EBE4B2-1767-1A66-A1B3-CE5C6C194F1E}"/>
              </a:ext>
            </a:extLst>
          </p:cNvPr>
          <p:cNvSpPr>
            <a:spLocks noGrp="1"/>
          </p:cNvSpPr>
          <p:nvPr>
            <p:ph type="sldNum" sz="quarter" idx="12"/>
          </p:nvPr>
        </p:nvSpPr>
        <p:spPr/>
        <p:txBody>
          <a:bodyPr/>
          <a:lstStyle/>
          <a:p>
            <a:fld id="{CC057153-B650-4DEB-B370-79DDCFDCE934}" type="slidenum">
              <a:rPr lang="en-SG" noProof="0" smtClean="0"/>
              <a:t>81</a:t>
            </a:fld>
            <a:endParaRPr lang="en-SG" noProof="0" dirty="0"/>
          </a:p>
        </p:txBody>
      </p:sp>
    </p:spTree>
    <p:extLst>
      <p:ext uri="{BB962C8B-B14F-4D97-AF65-F5344CB8AC3E}">
        <p14:creationId xmlns:p14="http://schemas.microsoft.com/office/powerpoint/2010/main" val="42140807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F19F-01D5-39BE-5495-07FB3CA50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29338-A2D9-F07A-8C06-51428D547AE4}"/>
              </a:ext>
            </a:extLst>
          </p:cNvPr>
          <p:cNvSpPr>
            <a:spLocks noGrp="1"/>
          </p:cNvSpPr>
          <p:nvPr>
            <p:ph type="title"/>
          </p:nvPr>
        </p:nvSpPr>
        <p:spPr/>
        <p:txBody>
          <a:bodyPr/>
          <a:lstStyle/>
          <a:p>
            <a:r>
              <a:rPr lang="en-SG" noProof="0" dirty="0"/>
              <a:t>Which stages you see</a:t>
            </a:r>
          </a:p>
        </p:txBody>
      </p:sp>
      <p:sp>
        <p:nvSpPr>
          <p:cNvPr id="3" name="Left Brace 2">
            <a:extLst>
              <a:ext uri="{FF2B5EF4-FFF2-40B4-BE49-F238E27FC236}">
                <a16:creationId xmlns:a16="http://schemas.microsoft.com/office/drawing/2014/main" id="{CAE9D7B1-6087-F7EF-A26E-B201D7553C6F}"/>
              </a:ext>
            </a:extLst>
          </p:cNvPr>
          <p:cNvSpPr/>
          <p:nvPr/>
        </p:nvSpPr>
        <p:spPr>
          <a:xfrm rot="16200000">
            <a:off x="9571058" y="1236439"/>
            <a:ext cx="330200" cy="3263406"/>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4" name="TextBox 3">
            <a:extLst>
              <a:ext uri="{FF2B5EF4-FFF2-40B4-BE49-F238E27FC236}">
                <a16:creationId xmlns:a16="http://schemas.microsoft.com/office/drawing/2014/main" id="{23AF490B-59F4-79D1-F789-B4F931B44A16}"/>
              </a:ext>
            </a:extLst>
          </p:cNvPr>
          <p:cNvSpPr txBox="1"/>
          <p:nvPr/>
        </p:nvSpPr>
        <p:spPr>
          <a:xfrm>
            <a:off x="8104455" y="3033242"/>
            <a:ext cx="3263404" cy="369332"/>
          </a:xfrm>
          <a:prstGeom prst="rect">
            <a:avLst/>
          </a:prstGeom>
          <a:noFill/>
        </p:spPr>
        <p:txBody>
          <a:bodyPr wrap="square" rtlCol="0">
            <a:spAutoFit/>
          </a:bodyPr>
          <a:lstStyle/>
          <a:p>
            <a:pPr algn="ctr"/>
            <a:r>
              <a:rPr lang="en-SG" noProof="0" dirty="0"/>
              <a:t>As an employee.</a:t>
            </a:r>
          </a:p>
        </p:txBody>
      </p:sp>
      <p:sp>
        <p:nvSpPr>
          <p:cNvPr id="5" name="Left Brace 4">
            <a:extLst>
              <a:ext uri="{FF2B5EF4-FFF2-40B4-BE49-F238E27FC236}">
                <a16:creationId xmlns:a16="http://schemas.microsoft.com/office/drawing/2014/main" id="{84D07427-6092-43C5-0A18-2CC13C559A56}"/>
              </a:ext>
            </a:extLst>
          </p:cNvPr>
          <p:cNvSpPr/>
          <p:nvPr/>
        </p:nvSpPr>
        <p:spPr>
          <a:xfrm rot="16200000">
            <a:off x="8287434" y="1742046"/>
            <a:ext cx="330200" cy="583065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7" name="TextBox 6">
            <a:extLst>
              <a:ext uri="{FF2B5EF4-FFF2-40B4-BE49-F238E27FC236}">
                <a16:creationId xmlns:a16="http://schemas.microsoft.com/office/drawing/2014/main" id="{45E584F9-99FF-2A08-78F2-2F151A8D69DE}"/>
              </a:ext>
            </a:extLst>
          </p:cNvPr>
          <p:cNvSpPr txBox="1"/>
          <p:nvPr/>
        </p:nvSpPr>
        <p:spPr>
          <a:xfrm>
            <a:off x="5536753" y="4822475"/>
            <a:ext cx="5831108" cy="369332"/>
          </a:xfrm>
          <a:prstGeom prst="rect">
            <a:avLst/>
          </a:prstGeom>
          <a:noFill/>
        </p:spPr>
        <p:txBody>
          <a:bodyPr wrap="square" rtlCol="0">
            <a:spAutoFit/>
          </a:bodyPr>
          <a:lstStyle/>
          <a:p>
            <a:pPr algn="ctr"/>
            <a:r>
              <a:rPr lang="en-SG" noProof="0" dirty="0"/>
              <a:t>As a consultant.</a:t>
            </a:r>
          </a:p>
        </p:txBody>
      </p:sp>
      <p:sp>
        <p:nvSpPr>
          <p:cNvPr id="8" name="Left Brace 7">
            <a:extLst>
              <a:ext uri="{FF2B5EF4-FFF2-40B4-BE49-F238E27FC236}">
                <a16:creationId xmlns:a16="http://schemas.microsoft.com/office/drawing/2014/main" id="{1609C529-97E9-914F-F46C-34A8F004A77B}"/>
              </a:ext>
            </a:extLst>
          </p:cNvPr>
          <p:cNvSpPr/>
          <p:nvPr/>
        </p:nvSpPr>
        <p:spPr>
          <a:xfrm rot="16200000">
            <a:off x="5290763" y="1375036"/>
            <a:ext cx="330200" cy="835266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9" name="TextBox 8">
            <a:extLst>
              <a:ext uri="{FF2B5EF4-FFF2-40B4-BE49-F238E27FC236}">
                <a16:creationId xmlns:a16="http://schemas.microsoft.com/office/drawing/2014/main" id="{D5D7C194-EEF5-93A3-4468-17118A9F0415}"/>
              </a:ext>
            </a:extLst>
          </p:cNvPr>
          <p:cNvSpPr txBox="1"/>
          <p:nvPr/>
        </p:nvSpPr>
        <p:spPr>
          <a:xfrm>
            <a:off x="1835457" y="5716470"/>
            <a:ext cx="7240812" cy="369332"/>
          </a:xfrm>
          <a:prstGeom prst="rect">
            <a:avLst/>
          </a:prstGeom>
          <a:noFill/>
        </p:spPr>
        <p:txBody>
          <a:bodyPr wrap="square" rtlCol="0">
            <a:spAutoFit/>
          </a:bodyPr>
          <a:lstStyle/>
          <a:p>
            <a:pPr algn="ctr"/>
            <a:r>
              <a:rPr lang="en-SG" noProof="0" dirty="0"/>
              <a:t>As an entrepreneur.</a:t>
            </a:r>
          </a:p>
        </p:txBody>
      </p:sp>
      <p:sp>
        <p:nvSpPr>
          <p:cNvPr id="10" name="Left Brace 9">
            <a:extLst>
              <a:ext uri="{FF2B5EF4-FFF2-40B4-BE49-F238E27FC236}">
                <a16:creationId xmlns:a16="http://schemas.microsoft.com/office/drawing/2014/main" id="{64B86FA7-68A0-BFED-2125-4E09585EF803}"/>
              </a:ext>
            </a:extLst>
          </p:cNvPr>
          <p:cNvSpPr/>
          <p:nvPr/>
        </p:nvSpPr>
        <p:spPr>
          <a:xfrm rot="16200000">
            <a:off x="7419377" y="1714413"/>
            <a:ext cx="330200" cy="409544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11" name="TextBox 10">
            <a:extLst>
              <a:ext uri="{FF2B5EF4-FFF2-40B4-BE49-F238E27FC236}">
                <a16:creationId xmlns:a16="http://schemas.microsoft.com/office/drawing/2014/main" id="{6A9DFE4A-5F43-A7CB-6522-377502D9BC99}"/>
              </a:ext>
            </a:extLst>
          </p:cNvPr>
          <p:cNvSpPr txBox="1"/>
          <p:nvPr/>
        </p:nvSpPr>
        <p:spPr>
          <a:xfrm>
            <a:off x="5178283" y="3927237"/>
            <a:ext cx="4812384" cy="369332"/>
          </a:xfrm>
          <a:prstGeom prst="rect">
            <a:avLst/>
          </a:prstGeom>
          <a:noFill/>
        </p:spPr>
        <p:txBody>
          <a:bodyPr wrap="square" rtlCol="0">
            <a:spAutoFit/>
          </a:bodyPr>
          <a:lstStyle/>
          <a:p>
            <a:pPr algn="ctr"/>
            <a:r>
              <a:rPr lang="en-SG" noProof="0" dirty="0"/>
              <a:t>As a founding employee (with equity).</a:t>
            </a:r>
          </a:p>
        </p:txBody>
      </p:sp>
      <p:graphicFrame>
        <p:nvGraphicFramePr>
          <p:cNvPr id="1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39CBEFE-21A2-5DB4-6F95-3507491BB8F1}"/>
              </a:ext>
            </a:extLst>
          </p:cNvPr>
          <p:cNvGraphicFramePr>
            <a:graphicFrameLocks/>
          </p:cNvGraphicFramePr>
          <p:nvPr>
            <p:extLst>
              <p:ext uri="{D42A27DB-BD31-4B8C-83A1-F6EECF244321}">
                <p14:modId xmlns:p14="http://schemas.microsoft.com/office/powerpoint/2010/main" val="2601384440"/>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000A6A3-48CE-854F-D934-E3A59A393CA1}"/>
              </a:ext>
            </a:extLst>
          </p:cNvPr>
          <p:cNvSpPr>
            <a:spLocks noGrp="1"/>
          </p:cNvSpPr>
          <p:nvPr>
            <p:ph type="sldNum" sz="quarter" idx="12"/>
          </p:nvPr>
        </p:nvSpPr>
        <p:spPr/>
        <p:txBody>
          <a:bodyPr/>
          <a:lstStyle/>
          <a:p>
            <a:fld id="{CC057153-B650-4DEB-B370-79DDCFDCE934}" type="slidenum">
              <a:rPr lang="en-SG" noProof="0" smtClean="0"/>
              <a:t>82</a:t>
            </a:fld>
            <a:endParaRPr lang="en-SG" noProof="0" dirty="0"/>
          </a:p>
        </p:txBody>
      </p:sp>
    </p:spTree>
    <p:extLst>
      <p:ext uri="{BB962C8B-B14F-4D97-AF65-F5344CB8AC3E}">
        <p14:creationId xmlns:p14="http://schemas.microsoft.com/office/powerpoint/2010/main" val="35139271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AE1A7-A5D1-F2FF-9836-B9DE9768518A}"/>
              </a:ext>
            </a:extLst>
          </p:cNvPr>
          <p:cNvSpPr>
            <a:spLocks noGrp="1"/>
          </p:cNvSpPr>
          <p:nvPr>
            <p:ph type="title"/>
          </p:nvPr>
        </p:nvSpPr>
        <p:spPr>
          <a:xfrm>
            <a:off x="6915572" y="2252132"/>
            <a:ext cx="4754880" cy="2901952"/>
          </a:xfrm>
        </p:spPr>
        <p:txBody>
          <a:bodyPr/>
          <a:lstStyle/>
          <a:p>
            <a:pPr>
              <a:lnSpc>
                <a:spcPct val="80000"/>
              </a:lnSpc>
            </a:pPr>
            <a:r>
              <a:rPr lang="en-SG" sz="7200" noProof="0" dirty="0"/>
              <a:t>Should I build a startup?</a:t>
            </a:r>
          </a:p>
        </p:txBody>
      </p:sp>
      <p:sp>
        <p:nvSpPr>
          <p:cNvPr id="9" name="Content Placeholder 8">
            <a:extLst>
              <a:ext uri="{FF2B5EF4-FFF2-40B4-BE49-F238E27FC236}">
                <a16:creationId xmlns:a16="http://schemas.microsoft.com/office/drawing/2014/main" id="{64C6C7B9-7E1E-234A-57BD-13E3482B607E}"/>
              </a:ext>
            </a:extLst>
          </p:cNvPr>
          <p:cNvSpPr>
            <a:spLocks noGrp="1"/>
          </p:cNvSpPr>
          <p:nvPr>
            <p:ph sz="quarter" idx="15"/>
          </p:nvPr>
        </p:nvSpPr>
        <p:spPr>
          <a:xfrm>
            <a:off x="1279526" y="685800"/>
            <a:ext cx="4663440" cy="5670550"/>
          </a:xfrm>
        </p:spPr>
        <p:txBody>
          <a:bodyPr/>
          <a:lstStyle/>
          <a:p>
            <a:pPr marL="0" indent="0">
              <a:spcBef>
                <a:spcPts val="1800"/>
              </a:spcBef>
              <a:buNone/>
            </a:pPr>
            <a:r>
              <a:rPr lang="en-SG" sz="2400" b="1" noProof="0" dirty="0"/>
              <a:t>Fixing What’s Broken </a:t>
            </a:r>
            <a:r>
              <a:rPr lang="en-SG" sz="2400" noProof="0" dirty="0"/>
              <a:t>– Seeing a problem in the world and believing you can solve it.</a:t>
            </a:r>
          </a:p>
          <a:p>
            <a:pPr marL="0" indent="0">
              <a:spcBef>
                <a:spcPts val="1800"/>
              </a:spcBef>
              <a:buNone/>
            </a:pPr>
            <a:r>
              <a:rPr lang="en-SG" sz="2400" b="1" noProof="0" dirty="0"/>
              <a:t>Freedom – </a:t>
            </a:r>
            <a:r>
              <a:rPr lang="en-SG" sz="2400" noProof="0" dirty="0"/>
              <a:t>Choosing what to work on and how to do it.</a:t>
            </a:r>
          </a:p>
          <a:p>
            <a:pPr marL="0" indent="0">
              <a:spcBef>
                <a:spcPts val="1800"/>
              </a:spcBef>
              <a:buNone/>
            </a:pPr>
            <a:r>
              <a:rPr lang="en-SG" sz="2400" b="1" noProof="0" dirty="0"/>
              <a:t>Challenge – </a:t>
            </a:r>
            <a:r>
              <a:rPr lang="en-SG" sz="2400" noProof="0" dirty="0"/>
              <a:t>Facing new problems every day and growing through them.</a:t>
            </a:r>
          </a:p>
          <a:p>
            <a:pPr marL="0" indent="0">
              <a:spcBef>
                <a:spcPts val="1800"/>
              </a:spcBef>
              <a:buNone/>
            </a:pPr>
            <a:r>
              <a:rPr lang="en-SG" sz="2400" b="1" noProof="0" dirty="0"/>
              <a:t>Impact </a:t>
            </a:r>
            <a:r>
              <a:rPr lang="en-SG" sz="2400" noProof="0" dirty="0"/>
              <a:t>– Knowing that if it works, life improves for many.</a:t>
            </a:r>
          </a:p>
          <a:p>
            <a:pPr marL="0" indent="0">
              <a:spcBef>
                <a:spcPts val="1800"/>
              </a:spcBef>
              <a:buNone/>
            </a:pPr>
            <a:r>
              <a:rPr lang="en-SG" sz="2400" b="1" noProof="0" dirty="0"/>
              <a:t>Responsibility – </a:t>
            </a:r>
            <a:r>
              <a:rPr lang="en-SG" sz="2400" noProof="0" dirty="0"/>
              <a:t>Owning the decisions that shape the future.</a:t>
            </a:r>
          </a:p>
          <a:p>
            <a:pPr marL="0" indent="0">
              <a:spcBef>
                <a:spcPts val="1800"/>
              </a:spcBef>
              <a:buNone/>
            </a:pPr>
            <a:r>
              <a:rPr lang="en-SG" sz="2400" b="1" noProof="0" dirty="0"/>
              <a:t>Adventure – </a:t>
            </a:r>
            <a:r>
              <a:rPr lang="en-SG" sz="2400" noProof="0" dirty="0"/>
              <a:t>Forging a path where none existed before.</a:t>
            </a:r>
          </a:p>
        </p:txBody>
      </p:sp>
      <p:sp>
        <p:nvSpPr>
          <p:cNvPr id="10" name="Title 3">
            <a:extLst>
              <a:ext uri="{FF2B5EF4-FFF2-40B4-BE49-F238E27FC236}">
                <a16:creationId xmlns:a16="http://schemas.microsoft.com/office/drawing/2014/main" id="{242DE2D5-FFF2-1E66-387A-6763EA82A184}"/>
              </a:ext>
            </a:extLst>
          </p:cNvPr>
          <p:cNvSpPr txBox="1">
            <a:spLocks/>
          </p:cNvSpPr>
          <p:nvPr/>
        </p:nvSpPr>
        <p:spPr>
          <a:xfrm>
            <a:off x="6915572" y="685800"/>
            <a:ext cx="4754880" cy="1422399"/>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4000" b="1" kern="1200" cap="all" spc="0" baseline="0">
                <a:solidFill>
                  <a:schemeClr val="bg1"/>
                </a:solidFill>
                <a:latin typeface="+mj-lt"/>
                <a:ea typeface="+mj-ea"/>
                <a:cs typeface="+mj-cs"/>
              </a:defRPr>
            </a:lvl1pPr>
          </a:lstStyle>
          <a:p>
            <a:pPr>
              <a:lnSpc>
                <a:spcPct val="95000"/>
              </a:lnSpc>
              <a:spcAft>
                <a:spcPts val="1800"/>
              </a:spcAft>
            </a:pPr>
            <a:r>
              <a:rPr lang="en-SG" sz="2400" noProof="0" dirty="0"/>
              <a:t>So, after all this.</a:t>
            </a:r>
          </a:p>
          <a:p>
            <a:pPr>
              <a:lnSpc>
                <a:spcPct val="95000"/>
              </a:lnSpc>
              <a:spcAft>
                <a:spcPts val="1800"/>
              </a:spcAft>
            </a:pPr>
            <a:r>
              <a:rPr lang="en-SG" sz="2400" noProof="0" dirty="0"/>
              <a:t>Knowing the dangers, pitfalls, and traps.</a:t>
            </a:r>
            <a:endParaRPr lang="en-SG" sz="3200" noProof="0" dirty="0"/>
          </a:p>
        </p:txBody>
      </p:sp>
      <p:sp>
        <p:nvSpPr>
          <p:cNvPr id="11" name="Title 3">
            <a:extLst>
              <a:ext uri="{FF2B5EF4-FFF2-40B4-BE49-F238E27FC236}">
                <a16:creationId xmlns:a16="http://schemas.microsoft.com/office/drawing/2014/main" id="{36C24BE6-7946-7AEF-DBB6-3B889F022E70}"/>
              </a:ext>
            </a:extLst>
          </p:cNvPr>
          <p:cNvSpPr txBox="1">
            <a:spLocks/>
          </p:cNvSpPr>
          <p:nvPr/>
        </p:nvSpPr>
        <p:spPr>
          <a:xfrm>
            <a:off x="6915572" y="5044017"/>
            <a:ext cx="4754880" cy="1312333"/>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4000" b="1" kern="1200" cap="all" spc="0" baseline="0">
                <a:solidFill>
                  <a:schemeClr val="bg1"/>
                </a:solidFill>
                <a:latin typeface="+mj-lt"/>
                <a:ea typeface="+mj-ea"/>
                <a:cs typeface="+mj-cs"/>
              </a:defRPr>
            </a:lvl1pPr>
          </a:lstStyle>
          <a:p>
            <a:pPr>
              <a:lnSpc>
                <a:spcPct val="95000"/>
              </a:lnSpc>
              <a:spcAft>
                <a:spcPts val="1800"/>
              </a:spcAft>
            </a:pPr>
            <a:r>
              <a:rPr lang="en-SG" sz="2400" noProof="0" dirty="0"/>
              <a:t>At the cost of time, comfort, security, youth, and other opportunities.</a:t>
            </a:r>
          </a:p>
        </p:txBody>
      </p:sp>
      <p:sp>
        <p:nvSpPr>
          <p:cNvPr id="2" name="Slide Number Placeholder 1">
            <a:extLst>
              <a:ext uri="{FF2B5EF4-FFF2-40B4-BE49-F238E27FC236}">
                <a16:creationId xmlns:a16="http://schemas.microsoft.com/office/drawing/2014/main" id="{B2953577-0095-E9C8-E6F6-3FA436B5938A}"/>
              </a:ext>
            </a:extLst>
          </p:cNvPr>
          <p:cNvSpPr>
            <a:spLocks noGrp="1"/>
          </p:cNvSpPr>
          <p:nvPr>
            <p:ph type="sldNum" sz="quarter" idx="12"/>
          </p:nvPr>
        </p:nvSpPr>
        <p:spPr/>
        <p:txBody>
          <a:bodyPr/>
          <a:lstStyle/>
          <a:p>
            <a:fld id="{CC057153-B650-4DEB-B370-79DDCFDCE934}" type="slidenum">
              <a:rPr lang="en-SG" noProof="0" smtClean="0"/>
              <a:t>83</a:t>
            </a:fld>
            <a:endParaRPr lang="en-SG" noProof="0" dirty="0"/>
          </a:p>
        </p:txBody>
      </p:sp>
    </p:spTree>
    <p:custDataLst>
      <p:tags r:id="rId1"/>
    </p:custDataLst>
    <p:extLst>
      <p:ext uri="{BB962C8B-B14F-4D97-AF65-F5344CB8AC3E}">
        <p14:creationId xmlns:p14="http://schemas.microsoft.com/office/powerpoint/2010/main" val="17421917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5EFCD-7727-8761-3B10-58474AC01D68}"/>
            </a:ext>
          </a:extLst>
        </p:cNvPr>
        <p:cNvGrpSpPr/>
        <p:nvPr/>
      </p:nvGrpSpPr>
      <p:grpSpPr>
        <a:xfrm>
          <a:off x="0" y="0"/>
          <a:ext cx="0" cy="0"/>
          <a:chOff x="0" y="0"/>
          <a:chExt cx="0" cy="0"/>
        </a:xfrm>
      </p:grpSpPr>
      <p:pic>
        <p:nvPicPr>
          <p:cNvPr id="5" name="Picture 4" descr="A qr code with a white background&#10;&#10;AI-generated content may be incorrect.">
            <a:extLst>
              <a:ext uri="{FF2B5EF4-FFF2-40B4-BE49-F238E27FC236}">
                <a16:creationId xmlns:a16="http://schemas.microsoft.com/office/drawing/2014/main" id="{D6A180F6-E7D4-0CF6-6756-25CB533D8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95" y="1306167"/>
            <a:ext cx="4625977" cy="4625977"/>
          </a:xfrm>
          <a:prstGeom prst="rect">
            <a:avLst/>
          </a:prstGeom>
        </p:spPr>
      </p:pic>
      <p:sp>
        <p:nvSpPr>
          <p:cNvPr id="2" name="Title 1">
            <a:extLst>
              <a:ext uri="{FF2B5EF4-FFF2-40B4-BE49-F238E27FC236}">
                <a16:creationId xmlns:a16="http://schemas.microsoft.com/office/drawing/2014/main" id="{C9D18897-DB55-E98D-2243-C66C69DF0DB0}"/>
              </a:ext>
            </a:extLst>
          </p:cNvPr>
          <p:cNvSpPr>
            <a:spLocks noGrp="1"/>
          </p:cNvSpPr>
          <p:nvPr>
            <p:ph type="title"/>
          </p:nvPr>
        </p:nvSpPr>
        <p:spPr>
          <a:xfrm>
            <a:off x="5116544" y="614202"/>
            <a:ext cx="5918072" cy="1383931"/>
          </a:xfrm>
        </p:spPr>
        <p:txBody>
          <a:bodyPr anchor="b">
            <a:normAutofit/>
          </a:bodyPr>
          <a:lstStyle/>
          <a:p>
            <a:pPr marL="0" indent="0" algn="l">
              <a:buNone/>
            </a:pPr>
            <a:r>
              <a:rPr lang="en-SG" spc="0" noProof="0" dirty="0"/>
              <a:t>Thank you!</a:t>
            </a:r>
          </a:p>
        </p:txBody>
      </p:sp>
      <p:sp>
        <p:nvSpPr>
          <p:cNvPr id="4" name="Slide Number Placeholder 3">
            <a:extLst>
              <a:ext uri="{FF2B5EF4-FFF2-40B4-BE49-F238E27FC236}">
                <a16:creationId xmlns:a16="http://schemas.microsoft.com/office/drawing/2014/main" id="{BF202C8D-3292-447F-19FA-7672A00BCA99}"/>
              </a:ext>
            </a:extLst>
          </p:cNvPr>
          <p:cNvSpPr>
            <a:spLocks noGrp="1"/>
          </p:cNvSpPr>
          <p:nvPr>
            <p:ph type="sldNum" sz="quarter" idx="20"/>
          </p:nvPr>
        </p:nvSpPr>
        <p:spPr/>
        <p:txBody>
          <a:bodyPr>
            <a:normAutofit/>
          </a:bodyPr>
          <a:lstStyle/>
          <a:p>
            <a:pPr>
              <a:spcAft>
                <a:spcPts val="600"/>
              </a:spcAft>
            </a:pPr>
            <a:fld id="{91F18EF7-BE1E-4ECB-84D4-67C2B4D8F095}" type="slidenum">
              <a:rPr lang="en-SG" noProof="0" smtClean="0"/>
              <a:pPr>
                <a:spcAft>
                  <a:spcPts val="600"/>
                </a:spcAft>
              </a:pPr>
              <a:t>84</a:t>
            </a:fld>
            <a:endParaRPr lang="en-SG" noProof="0" dirty="0"/>
          </a:p>
        </p:txBody>
      </p:sp>
      <p:sp>
        <p:nvSpPr>
          <p:cNvPr id="10" name="Content Placeholder 9">
            <a:extLst>
              <a:ext uri="{FF2B5EF4-FFF2-40B4-BE49-F238E27FC236}">
                <a16:creationId xmlns:a16="http://schemas.microsoft.com/office/drawing/2014/main" id="{92F3C7AD-FDC5-BC68-8B0D-21D10B73301E}"/>
              </a:ext>
            </a:extLst>
          </p:cNvPr>
          <p:cNvSpPr>
            <a:spLocks noGrp="1"/>
          </p:cNvSpPr>
          <p:nvPr>
            <p:ph type="body" sz="quarter" idx="17"/>
          </p:nvPr>
        </p:nvSpPr>
        <p:spPr>
          <a:xfrm>
            <a:off x="5116547" y="2530058"/>
            <a:ext cx="6685985" cy="3144965"/>
          </a:xfrm>
        </p:spPr>
        <p:txBody>
          <a:bodyPr>
            <a:noAutofit/>
          </a:bodyPr>
          <a:lstStyle/>
          <a:p>
            <a:pPr marL="342900" indent="-342900" algn="l">
              <a:buFont typeface="Wingdings" panose="05000000000000000000" pitchFamily="2" charset="2"/>
              <a:buChar char="ç"/>
            </a:pPr>
            <a:r>
              <a:rPr lang="en-SG" noProof="0" dirty="0"/>
              <a:t>Recommended reading</a:t>
            </a:r>
          </a:p>
          <a:p>
            <a:pPr marL="342900" indent="-342900" algn="l">
              <a:buFont typeface="Wingdings" panose="05000000000000000000" pitchFamily="2" charset="2"/>
              <a:buChar char="ç"/>
            </a:pPr>
            <a:r>
              <a:rPr lang="en-SG" noProof="0" dirty="0"/>
              <a:t>Lecture video</a:t>
            </a:r>
          </a:p>
          <a:p>
            <a:pPr marL="342900" indent="-342900" algn="l">
              <a:buFont typeface="Wingdings" panose="05000000000000000000" pitchFamily="2" charset="2"/>
              <a:buChar char="ç"/>
            </a:pPr>
            <a:r>
              <a:rPr lang="en-SG" noProof="0" dirty="0"/>
              <a:t>Follow me on LinkedIn.</a:t>
            </a:r>
          </a:p>
          <a:p>
            <a:pPr marL="0" indent="0" algn="l">
              <a:buNone/>
            </a:pPr>
            <a:endParaRPr lang="en-SG" noProof="0" dirty="0"/>
          </a:p>
          <a:p>
            <a:pPr marL="0" indent="0" algn="l">
              <a:buNone/>
            </a:pPr>
            <a:endParaRPr lang="en-SG" noProof="0" dirty="0"/>
          </a:p>
          <a:p>
            <a:pPr marL="0" indent="0" algn="l">
              <a:buNone/>
            </a:pPr>
            <a:endParaRPr lang="en-SG" noProof="0" dirty="0"/>
          </a:p>
          <a:p>
            <a:pPr marL="0" indent="0" algn="l">
              <a:buNone/>
            </a:pPr>
            <a:endParaRPr lang="en-SG" noProof="0" dirty="0"/>
          </a:p>
        </p:txBody>
      </p:sp>
    </p:spTree>
    <p:extLst>
      <p:ext uri="{BB962C8B-B14F-4D97-AF65-F5344CB8AC3E}">
        <p14:creationId xmlns:p14="http://schemas.microsoft.com/office/powerpoint/2010/main" val="169365217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E3C77-7454-E078-D5D1-937EF3F12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AB566-1B79-295A-E3E7-1B973AE1BEA6}"/>
              </a:ext>
            </a:extLst>
          </p:cNvPr>
          <p:cNvSpPr>
            <a:spLocks noGrp="1"/>
          </p:cNvSpPr>
          <p:nvPr>
            <p:ph type="title"/>
          </p:nvPr>
        </p:nvSpPr>
        <p:spPr/>
        <p:txBody>
          <a:bodyPr/>
          <a:lstStyle/>
          <a:p>
            <a:r>
              <a:rPr lang="en-SG" noProof="0" dirty="0"/>
              <a:t>Which stages you see</a:t>
            </a:r>
          </a:p>
        </p:txBody>
      </p:sp>
      <p:sp>
        <p:nvSpPr>
          <p:cNvPr id="3" name="Left Brace 2">
            <a:extLst>
              <a:ext uri="{FF2B5EF4-FFF2-40B4-BE49-F238E27FC236}">
                <a16:creationId xmlns:a16="http://schemas.microsoft.com/office/drawing/2014/main" id="{D174CEC3-43FB-114B-463E-524DF96A3392}"/>
              </a:ext>
            </a:extLst>
          </p:cNvPr>
          <p:cNvSpPr/>
          <p:nvPr/>
        </p:nvSpPr>
        <p:spPr>
          <a:xfrm rot="16200000">
            <a:off x="9571058" y="1236439"/>
            <a:ext cx="330200" cy="3263406"/>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4" name="TextBox 3">
            <a:extLst>
              <a:ext uri="{FF2B5EF4-FFF2-40B4-BE49-F238E27FC236}">
                <a16:creationId xmlns:a16="http://schemas.microsoft.com/office/drawing/2014/main" id="{20B09320-818C-4BDF-5008-B0114AE15D20}"/>
              </a:ext>
            </a:extLst>
          </p:cNvPr>
          <p:cNvSpPr txBox="1"/>
          <p:nvPr/>
        </p:nvSpPr>
        <p:spPr>
          <a:xfrm>
            <a:off x="8104455" y="3033242"/>
            <a:ext cx="3263404" cy="369332"/>
          </a:xfrm>
          <a:prstGeom prst="rect">
            <a:avLst/>
          </a:prstGeom>
          <a:noFill/>
        </p:spPr>
        <p:txBody>
          <a:bodyPr wrap="square" rtlCol="0">
            <a:spAutoFit/>
          </a:bodyPr>
          <a:lstStyle/>
          <a:p>
            <a:pPr algn="ctr"/>
            <a:r>
              <a:rPr lang="en-SG" noProof="0" dirty="0"/>
              <a:t>As an employee.</a:t>
            </a:r>
          </a:p>
        </p:txBody>
      </p:sp>
      <p:sp>
        <p:nvSpPr>
          <p:cNvPr id="5" name="Left Brace 4">
            <a:extLst>
              <a:ext uri="{FF2B5EF4-FFF2-40B4-BE49-F238E27FC236}">
                <a16:creationId xmlns:a16="http://schemas.microsoft.com/office/drawing/2014/main" id="{E4E3BCB5-3BA2-EBF8-EDA8-9C84AFA302C3}"/>
              </a:ext>
            </a:extLst>
          </p:cNvPr>
          <p:cNvSpPr/>
          <p:nvPr/>
        </p:nvSpPr>
        <p:spPr>
          <a:xfrm rot="16200000">
            <a:off x="8675418" y="1932612"/>
            <a:ext cx="330200" cy="5054690"/>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7" name="TextBox 6">
            <a:extLst>
              <a:ext uri="{FF2B5EF4-FFF2-40B4-BE49-F238E27FC236}">
                <a16:creationId xmlns:a16="http://schemas.microsoft.com/office/drawing/2014/main" id="{FE8FA3B0-B8D4-CA3D-D46B-5AAAD7D630FE}"/>
              </a:ext>
            </a:extLst>
          </p:cNvPr>
          <p:cNvSpPr txBox="1"/>
          <p:nvPr/>
        </p:nvSpPr>
        <p:spPr>
          <a:xfrm>
            <a:off x="6339840" y="4625057"/>
            <a:ext cx="5028020" cy="369332"/>
          </a:xfrm>
          <a:prstGeom prst="rect">
            <a:avLst/>
          </a:prstGeom>
          <a:noFill/>
        </p:spPr>
        <p:txBody>
          <a:bodyPr wrap="square" rtlCol="0">
            <a:spAutoFit/>
          </a:bodyPr>
          <a:lstStyle/>
          <a:p>
            <a:pPr algn="ctr"/>
            <a:r>
              <a:rPr lang="en-SG" noProof="0" dirty="0"/>
              <a:t>As a consultant.</a:t>
            </a:r>
          </a:p>
        </p:txBody>
      </p:sp>
      <p:sp>
        <p:nvSpPr>
          <p:cNvPr id="8" name="Left Brace 7">
            <a:extLst>
              <a:ext uri="{FF2B5EF4-FFF2-40B4-BE49-F238E27FC236}">
                <a16:creationId xmlns:a16="http://schemas.microsoft.com/office/drawing/2014/main" id="{82BC2822-E091-7FD8-B197-DC099E8D7518}"/>
              </a:ext>
            </a:extLst>
          </p:cNvPr>
          <p:cNvSpPr/>
          <p:nvPr/>
        </p:nvSpPr>
        <p:spPr>
          <a:xfrm rot="16200000">
            <a:off x="5290765" y="983156"/>
            <a:ext cx="330200" cy="835266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9" name="TextBox 8">
            <a:extLst>
              <a:ext uri="{FF2B5EF4-FFF2-40B4-BE49-F238E27FC236}">
                <a16:creationId xmlns:a16="http://schemas.microsoft.com/office/drawing/2014/main" id="{AE127968-D794-852E-171E-8CE0FCA58B52}"/>
              </a:ext>
            </a:extLst>
          </p:cNvPr>
          <p:cNvSpPr txBox="1"/>
          <p:nvPr/>
        </p:nvSpPr>
        <p:spPr>
          <a:xfrm>
            <a:off x="1835459" y="5324590"/>
            <a:ext cx="7240812" cy="369332"/>
          </a:xfrm>
          <a:prstGeom prst="rect">
            <a:avLst/>
          </a:prstGeom>
          <a:noFill/>
        </p:spPr>
        <p:txBody>
          <a:bodyPr wrap="square" rtlCol="0">
            <a:spAutoFit/>
          </a:bodyPr>
          <a:lstStyle/>
          <a:p>
            <a:pPr algn="ctr"/>
            <a:r>
              <a:rPr lang="en-SG" noProof="0" dirty="0"/>
              <a:t>As a founder.</a:t>
            </a:r>
          </a:p>
        </p:txBody>
      </p:sp>
      <p:sp>
        <p:nvSpPr>
          <p:cNvPr id="10" name="Left Brace 9">
            <a:extLst>
              <a:ext uri="{FF2B5EF4-FFF2-40B4-BE49-F238E27FC236}">
                <a16:creationId xmlns:a16="http://schemas.microsoft.com/office/drawing/2014/main" id="{45F39E09-6794-E6ED-0A32-7B3AD2989488}"/>
              </a:ext>
            </a:extLst>
          </p:cNvPr>
          <p:cNvSpPr/>
          <p:nvPr/>
        </p:nvSpPr>
        <p:spPr>
          <a:xfrm rot="16200000">
            <a:off x="7419378" y="1604383"/>
            <a:ext cx="330200" cy="409544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SG" noProof="0" dirty="0"/>
          </a:p>
        </p:txBody>
      </p:sp>
      <p:sp>
        <p:nvSpPr>
          <p:cNvPr id="11" name="TextBox 10">
            <a:extLst>
              <a:ext uri="{FF2B5EF4-FFF2-40B4-BE49-F238E27FC236}">
                <a16:creationId xmlns:a16="http://schemas.microsoft.com/office/drawing/2014/main" id="{A4E694C1-25B1-CE56-9AC1-70EC3FEFF35F}"/>
              </a:ext>
            </a:extLst>
          </p:cNvPr>
          <p:cNvSpPr txBox="1"/>
          <p:nvPr/>
        </p:nvSpPr>
        <p:spPr>
          <a:xfrm>
            <a:off x="5178284" y="3817207"/>
            <a:ext cx="4812384" cy="369332"/>
          </a:xfrm>
          <a:prstGeom prst="rect">
            <a:avLst/>
          </a:prstGeom>
          <a:noFill/>
        </p:spPr>
        <p:txBody>
          <a:bodyPr wrap="square" rtlCol="0">
            <a:spAutoFit/>
          </a:bodyPr>
          <a:lstStyle/>
          <a:p>
            <a:pPr algn="ctr"/>
            <a:r>
              <a:rPr lang="en-SG" noProof="0" dirty="0"/>
              <a:t>As a founding employee (with equity).</a:t>
            </a:r>
          </a:p>
        </p:txBody>
      </p:sp>
      <p:graphicFrame>
        <p:nvGraphicFramePr>
          <p:cNvPr id="1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70F6203-86BF-38B6-49B6-93D14E362C82}"/>
              </a:ext>
            </a:extLst>
          </p:cNvPr>
          <p:cNvGraphicFramePr>
            <a:graphicFrameLocks/>
          </p:cNvGraphicFramePr>
          <p:nvPr>
            <p:extLst>
              <p:ext uri="{D42A27DB-BD31-4B8C-83A1-F6EECF244321}">
                <p14:modId xmlns:p14="http://schemas.microsoft.com/office/powerpoint/2010/main" val="1020845307"/>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C8669FBD-7636-150F-961C-9C1A6036A0ED}"/>
              </a:ext>
            </a:extLst>
          </p:cNvPr>
          <p:cNvGraphicFramePr>
            <a:graphicFrameLocks noGrp="1"/>
          </p:cNvGraphicFramePr>
          <p:nvPr>
            <p:extLst>
              <p:ext uri="{D42A27DB-BD31-4B8C-83A1-F6EECF244321}">
                <p14:modId xmlns:p14="http://schemas.microsoft.com/office/powerpoint/2010/main" val="784680402"/>
              </p:ext>
            </p:extLst>
          </p:nvPr>
        </p:nvGraphicFramePr>
        <p:xfrm>
          <a:off x="2997199" y="6132440"/>
          <a:ext cx="8370660" cy="37084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SG" noProof="0" dirty="0"/>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3—15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15—50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50—100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noProof="0" dirty="0"/>
                        <a:t>100—1000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bl>
          </a:graphicData>
        </a:graphic>
      </p:graphicFrame>
      <p:sp>
        <p:nvSpPr>
          <p:cNvPr id="12" name="Rectangle 11">
            <a:extLst>
              <a:ext uri="{FF2B5EF4-FFF2-40B4-BE49-F238E27FC236}">
                <a16:creationId xmlns:a16="http://schemas.microsoft.com/office/drawing/2014/main" id="{F284294D-F579-8BA6-2650-5524D3835BE6}"/>
              </a:ext>
            </a:extLst>
          </p:cNvPr>
          <p:cNvSpPr/>
          <p:nvPr/>
        </p:nvSpPr>
        <p:spPr>
          <a:xfrm>
            <a:off x="767159" y="5796077"/>
            <a:ext cx="2441708" cy="10435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SG" noProof="0" dirty="0"/>
              <a:t>How big is the firm?</a:t>
            </a:r>
          </a:p>
        </p:txBody>
      </p:sp>
      <p:sp>
        <p:nvSpPr>
          <p:cNvPr id="6" name="Slide Number Placeholder 5">
            <a:extLst>
              <a:ext uri="{FF2B5EF4-FFF2-40B4-BE49-F238E27FC236}">
                <a16:creationId xmlns:a16="http://schemas.microsoft.com/office/drawing/2014/main" id="{4A2FC90D-4EB6-8ED9-E999-B386D27D0DD3}"/>
              </a:ext>
            </a:extLst>
          </p:cNvPr>
          <p:cNvSpPr>
            <a:spLocks noGrp="1"/>
          </p:cNvSpPr>
          <p:nvPr>
            <p:ph type="sldNum" sz="quarter" idx="12"/>
          </p:nvPr>
        </p:nvSpPr>
        <p:spPr/>
        <p:txBody>
          <a:bodyPr/>
          <a:lstStyle/>
          <a:p>
            <a:fld id="{CC057153-B650-4DEB-B370-79DDCFDCE934}" type="slidenum">
              <a:rPr lang="en-SG" noProof="0" smtClean="0"/>
              <a:t>9</a:t>
            </a:fld>
            <a:endParaRPr lang="en-SG" noProof="0" dirty="0"/>
          </a:p>
        </p:txBody>
      </p:sp>
    </p:spTree>
    <p:extLst>
      <p:ext uri="{BB962C8B-B14F-4D97-AF65-F5344CB8AC3E}">
        <p14:creationId xmlns:p14="http://schemas.microsoft.com/office/powerpoint/2010/main" val="79434167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
</p:tagLst>
</file>

<file path=ppt/tags/tag10.xml><?xml version="1.0" encoding="utf-8"?>
<p:tagLst xmlns:a="http://schemas.openxmlformats.org/drawingml/2006/main" xmlns:r="http://schemas.openxmlformats.org/officeDocument/2006/relationships" xmlns:p="http://schemas.openxmlformats.org/presentationml/2006/main">
  <p:tag name="TIMING" val="|84.8"/>
</p:tagLst>
</file>

<file path=ppt/tags/tag11.xml><?xml version="1.0" encoding="utf-8"?>
<p:tagLst xmlns:a="http://schemas.openxmlformats.org/drawingml/2006/main" xmlns:r="http://schemas.openxmlformats.org/officeDocument/2006/relationships" xmlns:p="http://schemas.openxmlformats.org/presentationml/2006/main">
  <p:tag name="TIMING" val="|41.6"/>
</p:tagLst>
</file>

<file path=ppt/tags/tag12.xml><?xml version="1.0" encoding="utf-8"?>
<p:tagLst xmlns:a="http://schemas.openxmlformats.org/drawingml/2006/main" xmlns:r="http://schemas.openxmlformats.org/officeDocument/2006/relationships" xmlns:p="http://schemas.openxmlformats.org/presentationml/2006/main">
  <p:tag name="TIMING" val="|1.2|16.3"/>
</p:tagLst>
</file>

<file path=ppt/tags/tag13.xml><?xml version="1.0" encoding="utf-8"?>
<p:tagLst xmlns:a="http://schemas.openxmlformats.org/drawingml/2006/main" xmlns:r="http://schemas.openxmlformats.org/officeDocument/2006/relationships" xmlns:p="http://schemas.openxmlformats.org/presentationml/2006/main">
  <p:tag name="TIMING" val="|59.9"/>
</p:tagLst>
</file>

<file path=ppt/tags/tag14.xml><?xml version="1.0" encoding="utf-8"?>
<p:tagLst xmlns:a="http://schemas.openxmlformats.org/drawingml/2006/main" xmlns:r="http://schemas.openxmlformats.org/officeDocument/2006/relationships" xmlns:p="http://schemas.openxmlformats.org/presentationml/2006/main">
  <p:tag name="TIMING" val="|19.6|14.8|20.8|25.5|9.2|10.9"/>
</p:tagLst>
</file>

<file path=ppt/tags/tag2.xml><?xml version="1.0" encoding="utf-8"?>
<p:tagLst xmlns:a="http://schemas.openxmlformats.org/drawingml/2006/main" xmlns:r="http://schemas.openxmlformats.org/officeDocument/2006/relationships" xmlns:p="http://schemas.openxmlformats.org/presentationml/2006/main">
  <p:tag name="TIMING" val="|17.6"/>
</p:tagLst>
</file>

<file path=ppt/tags/tag3.xml><?xml version="1.0" encoding="utf-8"?>
<p:tagLst xmlns:a="http://schemas.openxmlformats.org/drawingml/2006/main" xmlns:r="http://schemas.openxmlformats.org/officeDocument/2006/relationships" xmlns:p="http://schemas.openxmlformats.org/presentationml/2006/main">
  <p:tag name="TIMING" val="|19.3"/>
</p:tagLst>
</file>

<file path=ppt/tags/tag4.xml><?xml version="1.0" encoding="utf-8"?>
<p:tagLst xmlns:a="http://schemas.openxmlformats.org/drawingml/2006/main" xmlns:r="http://schemas.openxmlformats.org/officeDocument/2006/relationships" xmlns:p="http://schemas.openxmlformats.org/presentationml/2006/main">
  <p:tag name="TIMING" val="|65.4"/>
</p:tagLst>
</file>

<file path=ppt/tags/tag5.xml><?xml version="1.0" encoding="utf-8"?>
<p:tagLst xmlns:a="http://schemas.openxmlformats.org/drawingml/2006/main" xmlns:r="http://schemas.openxmlformats.org/officeDocument/2006/relationships" xmlns:p="http://schemas.openxmlformats.org/presentationml/2006/main">
  <p:tag name="TIMING" val="|68.6"/>
</p:tagLst>
</file>

<file path=ppt/tags/tag6.xml><?xml version="1.0" encoding="utf-8"?>
<p:tagLst xmlns:a="http://schemas.openxmlformats.org/drawingml/2006/main" xmlns:r="http://schemas.openxmlformats.org/officeDocument/2006/relationships" xmlns:p="http://schemas.openxmlformats.org/presentationml/2006/main">
  <p:tag name="TIMING" val="|20.8|173|17.2"/>
</p:tagLst>
</file>

<file path=ppt/tags/tag7.xml><?xml version="1.0" encoding="utf-8"?>
<p:tagLst xmlns:a="http://schemas.openxmlformats.org/drawingml/2006/main" xmlns:r="http://schemas.openxmlformats.org/officeDocument/2006/relationships" xmlns:p="http://schemas.openxmlformats.org/presentationml/2006/main">
  <p:tag name="TIMING" val="|20.8|173|17.2"/>
</p:tagLst>
</file>

<file path=ppt/tags/tag8.xml><?xml version="1.0" encoding="utf-8"?>
<p:tagLst xmlns:a="http://schemas.openxmlformats.org/drawingml/2006/main" xmlns:r="http://schemas.openxmlformats.org/officeDocument/2006/relationships" xmlns:p="http://schemas.openxmlformats.org/presentationml/2006/main">
  <p:tag name="TIMING" val="|37.8|1.3|43.2|2.4"/>
</p:tagLst>
</file>

<file path=ppt/tags/tag9.xml><?xml version="1.0" encoding="utf-8"?>
<p:tagLst xmlns:a="http://schemas.openxmlformats.org/drawingml/2006/main" xmlns:r="http://schemas.openxmlformats.org/officeDocument/2006/relationships" xmlns:p="http://schemas.openxmlformats.org/presentationml/2006/main">
  <p:tag name="TIMING" val="|37.8|1.3|43.2|2.4"/>
</p:tagLst>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pptx" id="{EA48EA91-46B4-433D-AB7F-27E42807CB62}" vid="{828EB6C7-F9A2-4DC4-97AC-DA51F8C6A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9775</TotalTime>
  <Words>7613</Words>
  <Application>Microsoft Office PowerPoint</Application>
  <PresentationFormat>Widescreen</PresentationFormat>
  <Paragraphs>1465</Paragraphs>
  <Slides>84</Slides>
  <Notes>66</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Aptos</vt:lpstr>
      <vt:lpstr>Arial</vt:lpstr>
      <vt:lpstr>Consolas</vt:lpstr>
      <vt:lpstr>Open Sans</vt:lpstr>
      <vt:lpstr>Univers</vt:lpstr>
      <vt:lpstr>Wingdings</vt:lpstr>
      <vt:lpstr>GradientVTI</vt:lpstr>
      <vt:lpstr>AI Startups</vt:lpstr>
      <vt:lpstr>Dr Gaurav Manek</vt:lpstr>
      <vt:lpstr>Agenda</vt:lpstr>
      <vt:lpstr>Starting up a company</vt:lpstr>
      <vt:lpstr>Startups tend to Fail</vt:lpstr>
      <vt:lpstr>Startups tend to Fail</vt:lpstr>
      <vt:lpstr>PowerPoint Presentation</vt:lpstr>
      <vt:lpstr>Stages of starting up</vt:lpstr>
      <vt:lpstr>Which stages you see</vt:lpstr>
      <vt:lpstr>The Funding Gap</vt:lpstr>
      <vt:lpstr>Investment Rounds</vt:lpstr>
      <vt:lpstr>Equity in a startup</vt:lpstr>
      <vt:lpstr>Equity in a startup</vt:lpstr>
      <vt:lpstr>Empire vs Exit</vt:lpstr>
      <vt:lpstr>Missionary vs Mercenary</vt:lpstr>
      <vt:lpstr>The Exit Plan</vt:lpstr>
      <vt:lpstr>The Exit Plan</vt:lpstr>
      <vt:lpstr>The Exit Plan</vt:lpstr>
      <vt:lpstr>The Exit Plan</vt:lpstr>
      <vt:lpstr>The Exit Plan</vt:lpstr>
      <vt:lpstr>The Exit Plan</vt:lpstr>
      <vt:lpstr>The Great Filters</vt:lpstr>
      <vt:lpstr>The Great Filters</vt:lpstr>
      <vt:lpstr>The Great Filters</vt:lpstr>
      <vt:lpstr>The Great Filters</vt:lpstr>
      <vt:lpstr>The Great Filters</vt:lpstr>
      <vt:lpstr>The Great Filters</vt:lpstr>
      <vt:lpstr>Fundraising</vt:lpstr>
      <vt:lpstr>Employees vs Founders</vt:lpstr>
      <vt:lpstr>CASE STUDIES</vt:lpstr>
      <vt:lpstr>Case Studies</vt:lpstr>
      <vt:lpstr>PowerPoint Presentation</vt:lpstr>
      <vt:lpstr>Filter: Idea Juicero</vt:lpstr>
      <vt:lpstr>How did they raise $120M? </vt:lpstr>
      <vt:lpstr>Fundraising What DO investors Look for?</vt:lpstr>
      <vt:lpstr>Fundraising What DO investors Look for?</vt:lpstr>
      <vt:lpstr>Fundraising What DO investors Look for?</vt:lpstr>
      <vt:lpstr>Fundraising What DO investors Look for?</vt:lpstr>
      <vt:lpstr>PowerPoint Presentation</vt:lpstr>
      <vt:lpstr>Filter: Customer Discovery WebVan</vt:lpstr>
      <vt:lpstr>Filter: Customer Discovery Clear and Unambiguous Failure</vt:lpstr>
      <vt:lpstr>PowerPoint Presentation</vt:lpstr>
      <vt:lpstr>Filter: Customer Discovery CAPEX vs OPEX</vt:lpstr>
      <vt:lpstr>Money  Authority   Need</vt:lpstr>
      <vt:lpstr>Filter: Customer Discovery Example: Checkout Candy</vt:lpstr>
      <vt:lpstr>Filter: Customer Discovery Example: Surgical Imaging System</vt:lpstr>
      <vt:lpstr>Filter: Customer Discovery Example: Database Software</vt:lpstr>
      <vt:lpstr>Filter: Customer Discovery Moore’s Technology Adoption</vt:lpstr>
      <vt:lpstr>Filter: Customer Discovery Disruptive technology Adoption</vt:lpstr>
      <vt:lpstr>PowerPoint Presentation</vt:lpstr>
      <vt:lpstr>FILTER: Maturity Why Do We Care about CAGR?</vt:lpstr>
      <vt:lpstr>FILTER: Maturity Why Do We Care about CAGR?</vt:lpstr>
      <vt:lpstr>FILTER: Maturity INCUMBENTS Get Disrupted</vt:lpstr>
      <vt:lpstr>WHAT IS AI?</vt:lpstr>
      <vt:lpstr>WHAT IS AI?</vt:lpstr>
      <vt:lpstr>What is Ai / saas?</vt:lpstr>
      <vt:lpstr>ROugh Taxonomy of AI</vt:lpstr>
      <vt:lpstr>You can deploy AI:</vt:lpstr>
      <vt:lpstr>What is a neural network?</vt:lpstr>
      <vt:lpstr>What is a neural network?</vt:lpstr>
      <vt:lpstr>Cost of Training a NN Yourself</vt:lpstr>
      <vt:lpstr>You can Cheaply Modify NNs</vt:lpstr>
      <vt:lpstr>You can Augment LLMs</vt:lpstr>
      <vt:lpstr>SPECIFICS OF AI &amp; SaaS STARTUPS</vt:lpstr>
      <vt:lpstr>SPECIFICS OF AI &amp; SaaS STARTUPS</vt:lpstr>
      <vt:lpstr>You may have  MBA STUDENT Disease if</vt:lpstr>
      <vt:lpstr>How to use AI in business</vt:lpstr>
      <vt:lpstr>How NOT to use AI in business</vt:lpstr>
      <vt:lpstr>General Principles AI Adoption</vt:lpstr>
      <vt:lpstr>General Principles AI Adoption</vt:lpstr>
      <vt:lpstr>General Principles Building an AI Product</vt:lpstr>
      <vt:lpstr>Specific Dangers</vt:lpstr>
      <vt:lpstr>Danger of lack of defensible moat</vt:lpstr>
      <vt:lpstr>Danger of Platform Risk and Vendor Lock-in</vt:lpstr>
      <vt:lpstr>Danger of Unexpected Behaviour</vt:lpstr>
      <vt:lpstr>Danger of Unexpected Behaviour</vt:lpstr>
      <vt:lpstr>Danger of AI Model Subsidy</vt:lpstr>
      <vt:lpstr>In Summary</vt:lpstr>
      <vt:lpstr>When working ON AI</vt:lpstr>
      <vt:lpstr>When working in a startup</vt:lpstr>
      <vt:lpstr>When working in a big company</vt:lpstr>
      <vt:lpstr>Which stages you see</vt:lpstr>
      <vt:lpstr>Should I build a startup?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Startups</dc:title>
  <dc:creator>Gaurav Manek</dc:creator>
  <cp:lastModifiedBy>Gaurav Manek</cp:lastModifiedBy>
  <cp:revision>2</cp:revision>
  <dcterms:created xsi:type="dcterms:W3CDTF">2025-07-13T06:16:40Z</dcterms:created>
  <dcterms:modified xsi:type="dcterms:W3CDTF">2025-10-27T14:56:07Z</dcterms:modified>
</cp:coreProperties>
</file>